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52" r:id="rId2"/>
  </p:sldMasterIdLst>
  <p:notesMasterIdLst>
    <p:notesMasterId r:id="rId32"/>
  </p:notesMasterIdLst>
  <p:sldIdLst>
    <p:sldId id="256" r:id="rId3"/>
    <p:sldId id="2147474274" r:id="rId4"/>
    <p:sldId id="262" r:id="rId5"/>
    <p:sldId id="2147474281" r:id="rId6"/>
    <p:sldId id="2147474275" r:id="rId7"/>
    <p:sldId id="2147474276" r:id="rId8"/>
    <p:sldId id="2147474288" r:id="rId9"/>
    <p:sldId id="2147474287" r:id="rId10"/>
    <p:sldId id="261" r:id="rId11"/>
    <p:sldId id="260" r:id="rId12"/>
    <p:sldId id="278" r:id="rId13"/>
    <p:sldId id="2147474282" r:id="rId14"/>
    <p:sldId id="279" r:id="rId15"/>
    <p:sldId id="2147474289" r:id="rId16"/>
    <p:sldId id="2147474277" r:id="rId17"/>
    <p:sldId id="280" r:id="rId18"/>
    <p:sldId id="281" r:id="rId19"/>
    <p:sldId id="2147474279" r:id="rId20"/>
    <p:sldId id="275" r:id="rId21"/>
    <p:sldId id="274" r:id="rId22"/>
    <p:sldId id="2147474280" r:id="rId23"/>
    <p:sldId id="2147474283" r:id="rId24"/>
    <p:sldId id="271" r:id="rId25"/>
    <p:sldId id="2147474284" r:id="rId26"/>
    <p:sldId id="2147474278" r:id="rId27"/>
    <p:sldId id="269" r:id="rId28"/>
    <p:sldId id="268" r:id="rId29"/>
    <p:sldId id="2147474285" r:id="rId30"/>
    <p:sldId id="214747428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96081-5F11-30D3-859B-09F0954F94EE}" name="Matt Jacobs" initials="MJ" userId="S::matt.jacobs@scruminc.com::80a2ae45-ba57-480b-ba1f-297904d42843" providerId="AD"/>
  <p188:author id="{99A076CA-1257-7882-9060-EC85E4002A08}" name="Tom Bullock" initials="TB" userId="9b3877a08fbee21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945"/>
    <a:srgbClr val="54F3D5"/>
    <a:srgbClr val="CBD6C4"/>
    <a:srgbClr val="9DB8C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C2F57-E928-A94C-AF3C-17DBF03660F3}" v="249" dt="2025-11-05T16:13:03.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785"/>
  </p:normalViewPr>
  <p:slideViewPr>
    <p:cSldViewPr snapToGrid="0">
      <p:cViewPr varScale="1">
        <p:scale>
          <a:sx n="75" d="100"/>
          <a:sy n="75" d="100"/>
        </p:scale>
        <p:origin x="900" y="2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F5774-0B78-9C42-AF50-0B5D6B0A4552}" type="datetimeFigureOut">
              <a:rPr lang="en-US" smtClean="0"/>
              <a:t>05-Nov-25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EC34F-1F13-A04F-9C48-1B921D70F0F5}" type="slidenum">
              <a:rPr lang="en-US" smtClean="0"/>
              <a:t>‹#›</a:t>
            </a:fld>
            <a:endParaRPr lang="en-US"/>
          </a:p>
        </p:txBody>
      </p:sp>
    </p:spTree>
    <p:extLst>
      <p:ext uri="{BB962C8B-B14F-4D97-AF65-F5344CB8AC3E}">
        <p14:creationId xmlns:p14="http://schemas.microsoft.com/office/powerpoint/2010/main" val="97840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canva.com/design/DAF_VktP_Ds/k-hP4dNyQROaRhlXHHOcVQ/edit?utm_content=DAF_VktP_Ds&amp;utm_campaign=designshare&amp;utm_medium=link2&amp;utm_source=sharebutton"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4952" y="1768109"/>
            <a:ext cx="9144000" cy="1645015"/>
          </a:xfrm>
        </p:spPr>
        <p:txBody>
          <a:bodyPr anchor="ctr">
            <a:normAutofit/>
          </a:bodyPr>
          <a:lstStyle>
            <a:lvl1pPr algn="l">
              <a:defRPr sz="3600">
                <a:latin typeface="+mj-lt"/>
                <a:cs typeface="Poppins" pitchFamily="2" charset="77"/>
              </a:defRPr>
            </a:lvl1pPr>
          </a:lstStyle>
          <a:p>
            <a:r>
              <a:rPr lang="en-US"/>
              <a:t>Click to edit Master title style</a:t>
            </a:r>
          </a:p>
        </p:txBody>
      </p:sp>
      <p:sp>
        <p:nvSpPr>
          <p:cNvPr id="3" name="Subtitle 2"/>
          <p:cNvSpPr>
            <a:spLocks noGrp="1"/>
          </p:cNvSpPr>
          <p:nvPr>
            <p:ph type="subTitle" idx="1"/>
          </p:nvPr>
        </p:nvSpPr>
        <p:spPr>
          <a:xfrm>
            <a:off x="794952" y="3505200"/>
            <a:ext cx="9144000" cy="1054443"/>
          </a:xfrm>
          <a:prstGeom prst="rect">
            <a:avLst/>
          </a:prstGeo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5ED89478-4F6C-1636-51B1-D4E9A0EC0C96}"/>
              </a:ext>
            </a:extLst>
          </p:cNvPr>
          <p:cNvSpPr txBox="1"/>
          <p:nvPr userDrawn="1"/>
        </p:nvSpPr>
        <p:spPr>
          <a:xfrm>
            <a:off x="2564286" y="880051"/>
            <a:ext cx="257521" cy="369332"/>
          </a:xfrm>
          <a:prstGeom prst="rect">
            <a:avLst/>
          </a:prstGeom>
          <a:noFill/>
        </p:spPr>
        <p:txBody>
          <a:bodyPr wrap="square" rtlCol="0">
            <a:spAutoFit/>
          </a:bodyPr>
          <a:lstStyle/>
          <a:p>
            <a:r>
              <a:rPr lang="en-US">
                <a:solidFill>
                  <a:schemeClr val="bg2">
                    <a:lumMod val="50000"/>
                  </a:schemeClr>
                </a:solidFill>
                <a:latin typeface="Poppins" pitchFamily="2" charset="77"/>
                <a:cs typeface="Poppins" pitchFamily="2" charset="77"/>
              </a:rPr>
              <a:t>+</a:t>
            </a:r>
          </a:p>
        </p:txBody>
      </p:sp>
      <p:pic>
        <p:nvPicPr>
          <p:cNvPr id="11" name="Picture 10" descr="A red and grey text on a black background&#10;&#10;Description automatically generated">
            <a:extLst>
              <a:ext uri="{FF2B5EF4-FFF2-40B4-BE49-F238E27FC236}">
                <a16:creationId xmlns:a16="http://schemas.microsoft.com/office/drawing/2014/main" id="{0039E4F0-386B-A06D-EC38-946ADBC671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91886" y="709424"/>
            <a:ext cx="2367929" cy="493049"/>
          </a:xfrm>
          <a:prstGeom prst="rect">
            <a:avLst/>
          </a:prstGeom>
        </p:spPr>
      </p:pic>
      <p:sp>
        <p:nvSpPr>
          <p:cNvPr id="5" name="Picture Placeholder 4">
            <a:extLst>
              <a:ext uri="{FF2B5EF4-FFF2-40B4-BE49-F238E27FC236}">
                <a16:creationId xmlns:a16="http://schemas.microsoft.com/office/drawing/2014/main" id="{9AFB2554-0C00-B10D-D202-A23B77693C77}"/>
              </a:ext>
            </a:extLst>
          </p:cNvPr>
          <p:cNvSpPr>
            <a:spLocks noGrp="1"/>
          </p:cNvSpPr>
          <p:nvPr>
            <p:ph type="pic" sz="quarter" idx="10"/>
          </p:nvPr>
        </p:nvSpPr>
        <p:spPr>
          <a:xfrm>
            <a:off x="889469" y="748804"/>
            <a:ext cx="1589778" cy="631825"/>
          </a:xfrm>
          <a:prstGeom prst="rect">
            <a:avLst/>
          </a:prstGeom>
        </p:spPr>
        <p:txBody>
          <a:bodyPr/>
          <a:lstStyle/>
          <a:p>
            <a:r>
              <a:rPr lang="en-US"/>
              <a:t>Click icon to add picture</a:t>
            </a:r>
          </a:p>
        </p:txBody>
      </p:sp>
      <p:sp>
        <p:nvSpPr>
          <p:cNvPr id="4" name="TextBox 3">
            <a:extLst>
              <a:ext uri="{FF2B5EF4-FFF2-40B4-BE49-F238E27FC236}">
                <a16:creationId xmlns:a16="http://schemas.microsoft.com/office/drawing/2014/main" id="{C9A67EB3-67AF-B80F-ED4E-1417B782B4B2}"/>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6" name="TextBox 5">
            <a:extLst>
              <a:ext uri="{FF2B5EF4-FFF2-40B4-BE49-F238E27FC236}">
                <a16:creationId xmlns:a16="http://schemas.microsoft.com/office/drawing/2014/main" id="{77B65A63-3AA5-0DF4-42F9-675935C526A9}"/>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99645784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141537"/>
            <a:ext cx="5181600" cy="4351338"/>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2141537"/>
            <a:ext cx="5181600" cy="4351338"/>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5FCEB5A-C9AA-10E7-5132-A59DF23B1551}"/>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6" name="Text Placeholder 5">
            <a:extLst>
              <a:ext uri="{FF2B5EF4-FFF2-40B4-BE49-F238E27FC236}">
                <a16:creationId xmlns:a16="http://schemas.microsoft.com/office/drawing/2014/main" id="{DAE58448-04AB-B6C1-077C-28F0D7D99CE1}"/>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55682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889803"/>
            <a:ext cx="5157787" cy="616640"/>
          </a:xfrm>
          <a:prstGeom prst="rect">
            <a:avLst/>
          </a:prstGeom>
        </p:spPr>
        <p:txBody>
          <a:bodyPr anchor="ctr">
            <a:normAutofit/>
          </a:bodyPr>
          <a:lstStyle>
            <a:lvl1pPr marL="0" indent="0">
              <a:buNone/>
              <a:defRPr sz="1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6443"/>
            <a:ext cx="5157787" cy="4001272"/>
          </a:xfrm>
          <a:prstGeom prst="rect">
            <a:avLst/>
          </a:prstGeom>
        </p:spPr>
        <p:txBody>
          <a:bodyPr>
            <a:normAutofit/>
          </a:bodyPr>
          <a:lstStyle>
            <a:lvl1pPr>
              <a:defRPr sz="1400"/>
            </a:lvl1pPr>
            <a:lvl2pPr>
              <a:defRPr sz="1400"/>
            </a:lvl2pPr>
            <a:lvl3pPr>
              <a:defRPr sz="14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889802"/>
            <a:ext cx="5183188" cy="616641"/>
          </a:xfrm>
          <a:prstGeom prst="rect">
            <a:avLst/>
          </a:prstGeom>
        </p:spPr>
        <p:txBody>
          <a:bodyPr anchor="ctr">
            <a:normAutofit/>
          </a:bodyPr>
          <a:lstStyle>
            <a:lvl1pPr marL="0" indent="0">
              <a:buNone/>
              <a:defRPr sz="1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6443"/>
            <a:ext cx="5183188" cy="4001272"/>
          </a:xfrm>
          <a:prstGeom prst="rect">
            <a:avLst/>
          </a:prstGeom>
        </p:spPr>
        <p:txBody>
          <a:bodyPr>
            <a:normAutofit/>
          </a:bodyPr>
          <a:lstStyle>
            <a:lvl1pPr>
              <a:defRPr sz="1400"/>
            </a:lvl1pPr>
            <a:lvl2pPr>
              <a:defRPr sz="1400"/>
            </a:lvl2pPr>
            <a:lvl3pPr>
              <a:defRPr sz="14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
        <p:nvSpPr>
          <p:cNvPr id="7" name="Title 1">
            <a:extLst>
              <a:ext uri="{FF2B5EF4-FFF2-40B4-BE49-F238E27FC236}">
                <a16:creationId xmlns:a16="http://schemas.microsoft.com/office/drawing/2014/main" id="{70DB5F1A-8DCE-EE78-866C-6208D7368F5F}"/>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8" name="Text Placeholder 5">
            <a:extLst>
              <a:ext uri="{FF2B5EF4-FFF2-40B4-BE49-F238E27FC236}">
                <a16:creationId xmlns:a16="http://schemas.microsoft.com/office/drawing/2014/main" id="{6EF52E15-8F2F-61FF-1F1C-B45765766AA4}"/>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203118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ntent Buckets Gre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838200" y="1092200"/>
            <a:ext cx="10515600"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endParaRPr lang="en-US" sz="1400" b="0">
              <a:effectLst/>
            </a:endParaRPr>
          </a:p>
        </p:txBody>
      </p:sp>
      <p:grpSp>
        <p:nvGrpSpPr>
          <p:cNvPr id="29" name="Group 28">
            <a:extLst>
              <a:ext uri="{FF2B5EF4-FFF2-40B4-BE49-F238E27FC236}">
                <a16:creationId xmlns:a16="http://schemas.microsoft.com/office/drawing/2014/main" id="{7F28ECA5-C28F-7C44-6886-DB13E3A92EC3}"/>
              </a:ext>
            </a:extLst>
          </p:cNvPr>
          <p:cNvGrpSpPr/>
          <p:nvPr userDrawn="1"/>
        </p:nvGrpSpPr>
        <p:grpSpPr>
          <a:xfrm>
            <a:off x="838200" y="1923930"/>
            <a:ext cx="3174179" cy="4545826"/>
            <a:chOff x="314385" y="1562687"/>
            <a:chExt cx="4375572" cy="5105061"/>
          </a:xfrm>
        </p:grpSpPr>
        <p:grpSp>
          <p:nvGrpSpPr>
            <p:cNvPr id="3" name="Group 2">
              <a:extLst>
                <a:ext uri="{FF2B5EF4-FFF2-40B4-BE49-F238E27FC236}">
                  <a16:creationId xmlns:a16="http://schemas.microsoft.com/office/drawing/2014/main" id="{DC517373-8F3A-F2CF-5F6C-7F556AE117BA}"/>
                </a:ext>
              </a:extLst>
            </p:cNvPr>
            <p:cNvGrpSpPr/>
            <p:nvPr userDrawn="1"/>
          </p:nvGrpSpPr>
          <p:grpSpPr>
            <a:xfrm>
              <a:off x="1312856" y="1562687"/>
              <a:ext cx="2378630" cy="2215570"/>
              <a:chOff x="0" y="0"/>
              <a:chExt cx="812800" cy="812800"/>
            </a:xfrm>
          </p:grpSpPr>
          <p:sp>
            <p:nvSpPr>
              <p:cNvPr id="4" name="Freeform 3">
                <a:extLst>
                  <a:ext uri="{FF2B5EF4-FFF2-40B4-BE49-F238E27FC236}">
                    <a16:creationId xmlns:a16="http://schemas.microsoft.com/office/drawing/2014/main" id="{5DFF5214-A3E0-09C7-EF56-4F70E63D65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 name="TextBox 4">
                <a:extLst>
                  <a:ext uri="{FF2B5EF4-FFF2-40B4-BE49-F238E27FC236}">
                    <a16:creationId xmlns:a16="http://schemas.microsoft.com/office/drawing/2014/main" id="{3915C0FF-327D-66CD-847E-98B1D62BA561}"/>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8" name="Group 5">
              <a:extLst>
                <a:ext uri="{FF2B5EF4-FFF2-40B4-BE49-F238E27FC236}">
                  <a16:creationId xmlns:a16="http://schemas.microsoft.com/office/drawing/2014/main" id="{7B08F47E-38DB-EB7E-FB92-F3F5FBAC2049}"/>
                </a:ext>
              </a:extLst>
            </p:cNvPr>
            <p:cNvGrpSpPr/>
            <p:nvPr userDrawn="1"/>
          </p:nvGrpSpPr>
          <p:grpSpPr>
            <a:xfrm>
              <a:off x="314385" y="2746162"/>
              <a:ext cx="4375572" cy="3921586"/>
              <a:chOff x="0" y="0"/>
              <a:chExt cx="1369443" cy="1374201"/>
            </a:xfrm>
          </p:grpSpPr>
          <p:sp>
            <p:nvSpPr>
              <p:cNvPr id="9" name="Freeform 6">
                <a:extLst>
                  <a:ext uri="{FF2B5EF4-FFF2-40B4-BE49-F238E27FC236}">
                    <a16:creationId xmlns:a16="http://schemas.microsoft.com/office/drawing/2014/main" id="{F55354D3-C355-525F-FC8F-1D2447B7125C}"/>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10" name="TextBox 7">
                <a:extLst>
                  <a:ext uri="{FF2B5EF4-FFF2-40B4-BE49-F238E27FC236}">
                    <a16:creationId xmlns:a16="http://schemas.microsoft.com/office/drawing/2014/main" id="{00B8FA94-DFEE-1E7B-6938-AD0BBB603289}"/>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14" name="Text Placeholder 13">
            <a:extLst>
              <a:ext uri="{FF2B5EF4-FFF2-40B4-BE49-F238E27FC236}">
                <a16:creationId xmlns:a16="http://schemas.microsoft.com/office/drawing/2014/main" id="{62C9D970-734E-2651-69F0-8430E9F9DBA6}"/>
              </a:ext>
            </a:extLst>
          </p:cNvPr>
          <p:cNvSpPr>
            <a:spLocks noGrp="1"/>
          </p:cNvSpPr>
          <p:nvPr>
            <p:ph type="body" sz="quarter" idx="13"/>
          </p:nvPr>
        </p:nvSpPr>
        <p:spPr>
          <a:xfrm>
            <a:off x="936217" y="3146390"/>
            <a:ext cx="2951544" cy="3176809"/>
          </a:xfrm>
          <a:prstGeom prst="rect">
            <a:avLst/>
          </a:prstGeom>
        </p:spPr>
        <p:txBody>
          <a:bodyPr>
            <a:normAutofit/>
          </a:bodyPr>
          <a:lstStyle>
            <a:lvl1pPr>
              <a:defRPr sz="16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D18CE9E2-C065-9E69-0751-5AFC917D042B}"/>
              </a:ext>
            </a:extLst>
          </p:cNvPr>
          <p:cNvSpPr>
            <a:spLocks noGrp="1"/>
          </p:cNvSpPr>
          <p:nvPr>
            <p:ph type="pic" sz="quarter" idx="16"/>
          </p:nvPr>
        </p:nvSpPr>
        <p:spPr>
          <a:xfrm>
            <a:off x="2001088" y="2211518"/>
            <a:ext cx="840552" cy="743578"/>
          </a:xfrm>
          <a:prstGeom prst="rect">
            <a:avLst/>
          </a:prstGeom>
        </p:spPr>
        <p:txBody>
          <a:bodyPr/>
          <a:lstStyle/>
          <a:p>
            <a:r>
              <a:rPr lang="en-US"/>
              <a:t>Click icon to add picture</a:t>
            </a:r>
          </a:p>
        </p:txBody>
      </p:sp>
      <p:grpSp>
        <p:nvGrpSpPr>
          <p:cNvPr id="11" name="Group 10">
            <a:extLst>
              <a:ext uri="{FF2B5EF4-FFF2-40B4-BE49-F238E27FC236}">
                <a16:creationId xmlns:a16="http://schemas.microsoft.com/office/drawing/2014/main" id="{F1613D73-DFA9-5DCD-2E25-BABA19472C82}"/>
              </a:ext>
            </a:extLst>
          </p:cNvPr>
          <p:cNvGrpSpPr/>
          <p:nvPr userDrawn="1"/>
        </p:nvGrpSpPr>
        <p:grpSpPr>
          <a:xfrm>
            <a:off x="4463930" y="1947050"/>
            <a:ext cx="3174179" cy="4545826"/>
            <a:chOff x="314385" y="1562687"/>
            <a:chExt cx="4375572" cy="5105061"/>
          </a:xfrm>
        </p:grpSpPr>
        <p:grpSp>
          <p:nvGrpSpPr>
            <p:cNvPr id="12" name="Group 11">
              <a:extLst>
                <a:ext uri="{FF2B5EF4-FFF2-40B4-BE49-F238E27FC236}">
                  <a16:creationId xmlns:a16="http://schemas.microsoft.com/office/drawing/2014/main" id="{271F1AD7-7CF6-79F6-F4C8-032A233A287C}"/>
                </a:ext>
              </a:extLst>
            </p:cNvPr>
            <p:cNvGrpSpPr/>
            <p:nvPr userDrawn="1"/>
          </p:nvGrpSpPr>
          <p:grpSpPr>
            <a:xfrm>
              <a:off x="1312856" y="1562687"/>
              <a:ext cx="2378630" cy="2215570"/>
              <a:chOff x="0" y="0"/>
              <a:chExt cx="812800" cy="812800"/>
            </a:xfrm>
          </p:grpSpPr>
          <p:sp>
            <p:nvSpPr>
              <p:cNvPr id="20" name="Freeform 19">
                <a:extLst>
                  <a:ext uri="{FF2B5EF4-FFF2-40B4-BE49-F238E27FC236}">
                    <a16:creationId xmlns:a16="http://schemas.microsoft.com/office/drawing/2014/main" id="{06AA9BAA-FF98-AA1C-BA58-2373E100D0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23" name="TextBox 4">
                <a:extLst>
                  <a:ext uri="{FF2B5EF4-FFF2-40B4-BE49-F238E27FC236}">
                    <a16:creationId xmlns:a16="http://schemas.microsoft.com/office/drawing/2014/main" id="{37D4C916-E175-9E0F-9DA8-D516ADC51B27}"/>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13" name="Group 5">
              <a:extLst>
                <a:ext uri="{FF2B5EF4-FFF2-40B4-BE49-F238E27FC236}">
                  <a16:creationId xmlns:a16="http://schemas.microsoft.com/office/drawing/2014/main" id="{4241924B-4DE9-7C56-BC82-BDE7EE7357A7}"/>
                </a:ext>
              </a:extLst>
            </p:cNvPr>
            <p:cNvGrpSpPr/>
            <p:nvPr userDrawn="1"/>
          </p:nvGrpSpPr>
          <p:grpSpPr>
            <a:xfrm>
              <a:off x="314385" y="2746162"/>
              <a:ext cx="4375572" cy="3921586"/>
              <a:chOff x="0" y="0"/>
              <a:chExt cx="1369443" cy="1374201"/>
            </a:xfrm>
          </p:grpSpPr>
          <p:sp>
            <p:nvSpPr>
              <p:cNvPr id="17" name="Freeform 6">
                <a:extLst>
                  <a:ext uri="{FF2B5EF4-FFF2-40B4-BE49-F238E27FC236}">
                    <a16:creationId xmlns:a16="http://schemas.microsoft.com/office/drawing/2014/main" id="{29207543-2374-A567-4B36-1BDAAA3820CA}"/>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19" name="TextBox 7">
                <a:extLst>
                  <a:ext uri="{FF2B5EF4-FFF2-40B4-BE49-F238E27FC236}">
                    <a16:creationId xmlns:a16="http://schemas.microsoft.com/office/drawing/2014/main" id="{C788BC85-1514-826C-F9A3-8FF7F2294F2B}"/>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25" name="Text Placeholder 13">
            <a:extLst>
              <a:ext uri="{FF2B5EF4-FFF2-40B4-BE49-F238E27FC236}">
                <a16:creationId xmlns:a16="http://schemas.microsoft.com/office/drawing/2014/main" id="{CA15BFE4-2D20-7302-CF1E-B12FFDE262FC}"/>
              </a:ext>
            </a:extLst>
          </p:cNvPr>
          <p:cNvSpPr>
            <a:spLocks noGrp="1"/>
          </p:cNvSpPr>
          <p:nvPr>
            <p:ph type="body" sz="quarter" idx="20"/>
          </p:nvPr>
        </p:nvSpPr>
        <p:spPr>
          <a:xfrm>
            <a:off x="4561947" y="316951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Picture Placeholder 17">
            <a:extLst>
              <a:ext uri="{FF2B5EF4-FFF2-40B4-BE49-F238E27FC236}">
                <a16:creationId xmlns:a16="http://schemas.microsoft.com/office/drawing/2014/main" id="{5D601093-2307-CCEB-A3FC-E420AD570406}"/>
              </a:ext>
            </a:extLst>
          </p:cNvPr>
          <p:cNvSpPr>
            <a:spLocks noGrp="1"/>
          </p:cNvSpPr>
          <p:nvPr>
            <p:ph type="pic" sz="quarter" idx="21"/>
          </p:nvPr>
        </p:nvSpPr>
        <p:spPr>
          <a:xfrm>
            <a:off x="5626818" y="2234638"/>
            <a:ext cx="840552" cy="743578"/>
          </a:xfrm>
          <a:prstGeom prst="rect">
            <a:avLst/>
          </a:prstGeom>
        </p:spPr>
        <p:txBody>
          <a:bodyPr/>
          <a:lstStyle/>
          <a:p>
            <a:r>
              <a:rPr lang="en-US"/>
              <a:t>Click icon to add picture</a:t>
            </a:r>
          </a:p>
        </p:txBody>
      </p:sp>
      <p:grpSp>
        <p:nvGrpSpPr>
          <p:cNvPr id="51" name="Group 50">
            <a:extLst>
              <a:ext uri="{FF2B5EF4-FFF2-40B4-BE49-F238E27FC236}">
                <a16:creationId xmlns:a16="http://schemas.microsoft.com/office/drawing/2014/main" id="{102B3ACD-0564-9F6F-AD29-87FA82F48F8D}"/>
              </a:ext>
            </a:extLst>
          </p:cNvPr>
          <p:cNvGrpSpPr/>
          <p:nvPr userDrawn="1"/>
        </p:nvGrpSpPr>
        <p:grpSpPr>
          <a:xfrm>
            <a:off x="8089660" y="1923930"/>
            <a:ext cx="3174179" cy="4545826"/>
            <a:chOff x="314385" y="1562687"/>
            <a:chExt cx="4375572" cy="5105061"/>
          </a:xfrm>
        </p:grpSpPr>
        <p:grpSp>
          <p:nvGrpSpPr>
            <p:cNvPr id="52" name="Group 51">
              <a:extLst>
                <a:ext uri="{FF2B5EF4-FFF2-40B4-BE49-F238E27FC236}">
                  <a16:creationId xmlns:a16="http://schemas.microsoft.com/office/drawing/2014/main" id="{B6B8BA32-26BB-25EE-2C7C-84EA2AC7092A}"/>
                </a:ext>
              </a:extLst>
            </p:cNvPr>
            <p:cNvGrpSpPr/>
            <p:nvPr userDrawn="1"/>
          </p:nvGrpSpPr>
          <p:grpSpPr>
            <a:xfrm>
              <a:off x="1312856" y="1562687"/>
              <a:ext cx="2378630" cy="2215570"/>
              <a:chOff x="0" y="0"/>
              <a:chExt cx="812800" cy="812800"/>
            </a:xfrm>
          </p:grpSpPr>
          <p:sp>
            <p:nvSpPr>
              <p:cNvPr id="56" name="Freeform 55">
                <a:extLst>
                  <a:ext uri="{FF2B5EF4-FFF2-40B4-BE49-F238E27FC236}">
                    <a16:creationId xmlns:a16="http://schemas.microsoft.com/office/drawing/2014/main" id="{60D457E9-87C8-C9DC-1642-156AE97BD4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57" name="TextBox 4">
                <a:extLst>
                  <a:ext uri="{FF2B5EF4-FFF2-40B4-BE49-F238E27FC236}">
                    <a16:creationId xmlns:a16="http://schemas.microsoft.com/office/drawing/2014/main" id="{DC572B18-8E55-00E6-71E5-4AA43DA530FF}"/>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grpSp>
          <p:nvGrpSpPr>
            <p:cNvPr id="53" name="Group 5">
              <a:extLst>
                <a:ext uri="{FF2B5EF4-FFF2-40B4-BE49-F238E27FC236}">
                  <a16:creationId xmlns:a16="http://schemas.microsoft.com/office/drawing/2014/main" id="{E570AD75-82B0-C836-E430-2FDAEBD5517E}"/>
                </a:ext>
              </a:extLst>
            </p:cNvPr>
            <p:cNvGrpSpPr/>
            <p:nvPr userDrawn="1"/>
          </p:nvGrpSpPr>
          <p:grpSpPr>
            <a:xfrm>
              <a:off x="314385" y="2746162"/>
              <a:ext cx="4375572" cy="3921586"/>
              <a:chOff x="0" y="0"/>
              <a:chExt cx="1369443" cy="1374201"/>
            </a:xfrm>
          </p:grpSpPr>
          <p:sp>
            <p:nvSpPr>
              <p:cNvPr id="54" name="Freeform 6">
                <a:extLst>
                  <a:ext uri="{FF2B5EF4-FFF2-40B4-BE49-F238E27FC236}">
                    <a16:creationId xmlns:a16="http://schemas.microsoft.com/office/drawing/2014/main" id="{76F695AC-1DB9-5AC9-1B96-D519E280EDB5}"/>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solidFill>
                <a:srgbClr val="F4F4F4">
                  <a:alpha val="85882"/>
                </a:srgbClr>
              </a:solidFill>
            </p:spPr>
            <p:txBody>
              <a:bodyPr/>
              <a:lstStyle/>
              <a:p>
                <a:endParaRPr lang="en-US"/>
              </a:p>
            </p:txBody>
          </p:sp>
          <p:sp>
            <p:nvSpPr>
              <p:cNvPr id="55" name="TextBox 7">
                <a:extLst>
                  <a:ext uri="{FF2B5EF4-FFF2-40B4-BE49-F238E27FC236}">
                    <a16:creationId xmlns:a16="http://schemas.microsoft.com/office/drawing/2014/main" id="{793532E6-40A1-CDB4-58CB-6A6D44D89CCB}"/>
                  </a:ext>
                </a:extLst>
              </p:cNvPr>
              <p:cNvSpPr txBox="1"/>
              <p:nvPr/>
            </p:nvSpPr>
            <p:spPr>
              <a:xfrm>
                <a:off x="0" y="-66675"/>
                <a:ext cx="1369443" cy="1440876"/>
              </a:xfrm>
              <a:prstGeom prst="rect">
                <a:avLst/>
              </a:prstGeom>
            </p:spPr>
            <p:txBody>
              <a:bodyPr lIns="50800" tIns="50800" rIns="50800" bIns="50800" rtlCol="0" anchor="ctr"/>
              <a:lstStyle/>
              <a:p>
                <a:pPr algn="ctr">
                  <a:lnSpc>
                    <a:spcPts val="2928"/>
                  </a:lnSpc>
                </a:pPr>
                <a:endParaRPr/>
              </a:p>
            </p:txBody>
          </p:sp>
        </p:grpSp>
      </p:grpSp>
      <p:sp>
        <p:nvSpPr>
          <p:cNvPr id="58" name="Text Placeholder 13">
            <a:extLst>
              <a:ext uri="{FF2B5EF4-FFF2-40B4-BE49-F238E27FC236}">
                <a16:creationId xmlns:a16="http://schemas.microsoft.com/office/drawing/2014/main" id="{EB863111-4809-E612-5F70-F974074BDD8C}"/>
              </a:ext>
            </a:extLst>
          </p:cNvPr>
          <p:cNvSpPr>
            <a:spLocks noGrp="1"/>
          </p:cNvSpPr>
          <p:nvPr>
            <p:ph type="body" sz="quarter" idx="22"/>
          </p:nvPr>
        </p:nvSpPr>
        <p:spPr>
          <a:xfrm>
            <a:off x="818767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9" name="Picture Placeholder 17">
            <a:extLst>
              <a:ext uri="{FF2B5EF4-FFF2-40B4-BE49-F238E27FC236}">
                <a16:creationId xmlns:a16="http://schemas.microsoft.com/office/drawing/2014/main" id="{BCB5C665-F493-9BEF-E697-30D157820B54}"/>
              </a:ext>
            </a:extLst>
          </p:cNvPr>
          <p:cNvSpPr>
            <a:spLocks noGrp="1"/>
          </p:cNvSpPr>
          <p:nvPr>
            <p:ph type="pic" sz="quarter" idx="23"/>
          </p:nvPr>
        </p:nvSpPr>
        <p:spPr>
          <a:xfrm>
            <a:off x="9252548" y="2211518"/>
            <a:ext cx="840552" cy="743578"/>
          </a:xfrm>
          <a:prstGeom prst="rect">
            <a:avLst/>
          </a:prstGeom>
        </p:spPr>
        <p:txBody>
          <a:bodyPr/>
          <a:lstStyle/>
          <a:p>
            <a:r>
              <a:rPr lang="en-US"/>
              <a:t>Click icon to add picture</a:t>
            </a:r>
          </a:p>
        </p:txBody>
      </p:sp>
      <p:sp>
        <p:nvSpPr>
          <p:cNvPr id="15" name="Title 1">
            <a:extLst>
              <a:ext uri="{FF2B5EF4-FFF2-40B4-BE49-F238E27FC236}">
                <a16:creationId xmlns:a16="http://schemas.microsoft.com/office/drawing/2014/main" id="{F443CE58-5892-003E-B2A4-70667CF6D9CA}"/>
              </a:ext>
            </a:extLst>
          </p:cNvPr>
          <p:cNvSpPr>
            <a:spLocks noGrp="1"/>
          </p:cNvSpPr>
          <p:nvPr>
            <p:ph type="title"/>
          </p:nvPr>
        </p:nvSpPr>
        <p:spPr>
          <a:xfrm>
            <a:off x="571500" y="379192"/>
            <a:ext cx="11049000" cy="727075"/>
          </a:xfrm>
        </p:spPr>
        <p:txBody>
          <a:bodyPr anchor="b" anchorCtr="0">
            <a:noAutofit/>
          </a:bodyPr>
          <a:lstStyle>
            <a:lvl1pPr algn="ctr">
              <a:defRPr sz="3200">
                <a:latin typeface="+mj-lt"/>
              </a:defRPr>
            </a:lvl1pPr>
          </a:lstStyle>
          <a:p>
            <a:r>
              <a:rPr lang="en-US"/>
              <a:t>Click to edit Master title style</a:t>
            </a:r>
          </a:p>
        </p:txBody>
      </p:sp>
      <p:sp>
        <p:nvSpPr>
          <p:cNvPr id="16" name="Text Placeholder 5">
            <a:extLst>
              <a:ext uri="{FF2B5EF4-FFF2-40B4-BE49-F238E27FC236}">
                <a16:creationId xmlns:a16="http://schemas.microsoft.com/office/drawing/2014/main" id="{3FE5341C-6582-D9BD-C683-215107A4F20D}"/>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5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ckets Ic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838200" y="1092200"/>
            <a:ext cx="10515600"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endParaRPr lang="en-US" sz="1400" b="0">
              <a:effectLst/>
            </a:endParaRPr>
          </a:p>
        </p:txBody>
      </p:sp>
      <p:grpSp>
        <p:nvGrpSpPr>
          <p:cNvPr id="29" name="Group 28">
            <a:extLst>
              <a:ext uri="{FF2B5EF4-FFF2-40B4-BE49-F238E27FC236}">
                <a16:creationId xmlns:a16="http://schemas.microsoft.com/office/drawing/2014/main" id="{7F28ECA5-C28F-7C44-6886-DB13E3A92EC3}"/>
              </a:ext>
            </a:extLst>
          </p:cNvPr>
          <p:cNvGrpSpPr/>
          <p:nvPr userDrawn="1"/>
        </p:nvGrpSpPr>
        <p:grpSpPr>
          <a:xfrm>
            <a:off x="838200" y="1923930"/>
            <a:ext cx="3174179" cy="4545826"/>
            <a:chOff x="314385" y="1562687"/>
            <a:chExt cx="4375572" cy="5105061"/>
          </a:xfrm>
          <a:solidFill>
            <a:schemeClr val="accent2">
              <a:lumMod val="20000"/>
              <a:lumOff val="80000"/>
            </a:schemeClr>
          </a:solidFill>
        </p:grpSpPr>
        <p:grpSp>
          <p:nvGrpSpPr>
            <p:cNvPr id="3" name="Group 2">
              <a:extLst>
                <a:ext uri="{FF2B5EF4-FFF2-40B4-BE49-F238E27FC236}">
                  <a16:creationId xmlns:a16="http://schemas.microsoft.com/office/drawing/2014/main" id="{DC517373-8F3A-F2CF-5F6C-7F556AE117BA}"/>
                </a:ext>
              </a:extLst>
            </p:cNvPr>
            <p:cNvGrpSpPr/>
            <p:nvPr userDrawn="1"/>
          </p:nvGrpSpPr>
          <p:grpSpPr>
            <a:xfrm>
              <a:off x="1312856" y="1562687"/>
              <a:ext cx="2378630" cy="2215570"/>
              <a:chOff x="0" y="0"/>
              <a:chExt cx="812800" cy="812800"/>
            </a:xfrm>
            <a:grpFill/>
          </p:grpSpPr>
          <p:sp>
            <p:nvSpPr>
              <p:cNvPr id="4" name="Freeform 3">
                <a:extLst>
                  <a:ext uri="{FF2B5EF4-FFF2-40B4-BE49-F238E27FC236}">
                    <a16:creationId xmlns:a16="http://schemas.microsoft.com/office/drawing/2014/main" id="{5DFF5214-A3E0-09C7-EF56-4F70E63D65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7" name="TextBox 4">
                <a:extLst>
                  <a:ext uri="{FF2B5EF4-FFF2-40B4-BE49-F238E27FC236}">
                    <a16:creationId xmlns:a16="http://schemas.microsoft.com/office/drawing/2014/main" id="{3915C0FF-327D-66CD-847E-98B1D62BA561}"/>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8" name="Group 5">
              <a:extLst>
                <a:ext uri="{FF2B5EF4-FFF2-40B4-BE49-F238E27FC236}">
                  <a16:creationId xmlns:a16="http://schemas.microsoft.com/office/drawing/2014/main" id="{7B08F47E-38DB-EB7E-FB92-F3F5FBAC2049}"/>
                </a:ext>
              </a:extLst>
            </p:cNvPr>
            <p:cNvGrpSpPr/>
            <p:nvPr userDrawn="1"/>
          </p:nvGrpSpPr>
          <p:grpSpPr>
            <a:xfrm>
              <a:off x="314385" y="2746162"/>
              <a:ext cx="4375572" cy="3921586"/>
              <a:chOff x="0" y="0"/>
              <a:chExt cx="1369443" cy="1374201"/>
            </a:xfrm>
            <a:grpFill/>
          </p:grpSpPr>
          <p:sp>
            <p:nvSpPr>
              <p:cNvPr id="9" name="Freeform 6">
                <a:extLst>
                  <a:ext uri="{FF2B5EF4-FFF2-40B4-BE49-F238E27FC236}">
                    <a16:creationId xmlns:a16="http://schemas.microsoft.com/office/drawing/2014/main" id="{F55354D3-C355-525F-FC8F-1D2447B7125C}"/>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10" name="TextBox 7">
                <a:extLst>
                  <a:ext uri="{FF2B5EF4-FFF2-40B4-BE49-F238E27FC236}">
                    <a16:creationId xmlns:a16="http://schemas.microsoft.com/office/drawing/2014/main" id="{00B8FA94-DFEE-1E7B-6938-AD0BBB603289}"/>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14" name="Text Placeholder 13">
            <a:extLst>
              <a:ext uri="{FF2B5EF4-FFF2-40B4-BE49-F238E27FC236}">
                <a16:creationId xmlns:a16="http://schemas.microsoft.com/office/drawing/2014/main" id="{62C9D970-734E-2651-69F0-8430E9F9DBA6}"/>
              </a:ext>
            </a:extLst>
          </p:cNvPr>
          <p:cNvSpPr>
            <a:spLocks noGrp="1"/>
          </p:cNvSpPr>
          <p:nvPr>
            <p:ph type="body" sz="quarter" idx="13"/>
          </p:nvPr>
        </p:nvSpPr>
        <p:spPr>
          <a:xfrm>
            <a:off x="93621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D18CE9E2-C065-9E69-0751-5AFC917D042B}"/>
              </a:ext>
            </a:extLst>
          </p:cNvPr>
          <p:cNvSpPr>
            <a:spLocks noGrp="1"/>
          </p:cNvSpPr>
          <p:nvPr>
            <p:ph type="pic" sz="quarter" idx="16"/>
          </p:nvPr>
        </p:nvSpPr>
        <p:spPr>
          <a:xfrm>
            <a:off x="2001088" y="2211518"/>
            <a:ext cx="840552" cy="743578"/>
          </a:xfrm>
          <a:prstGeom prst="rect">
            <a:avLst/>
          </a:prstGeom>
        </p:spPr>
        <p:txBody>
          <a:bodyPr/>
          <a:lstStyle/>
          <a:p>
            <a:r>
              <a:rPr lang="en-US"/>
              <a:t>Click icon to add picture</a:t>
            </a:r>
          </a:p>
        </p:txBody>
      </p:sp>
      <p:grpSp>
        <p:nvGrpSpPr>
          <p:cNvPr id="11" name="Group 10">
            <a:extLst>
              <a:ext uri="{FF2B5EF4-FFF2-40B4-BE49-F238E27FC236}">
                <a16:creationId xmlns:a16="http://schemas.microsoft.com/office/drawing/2014/main" id="{F1613D73-DFA9-5DCD-2E25-BABA19472C82}"/>
              </a:ext>
            </a:extLst>
          </p:cNvPr>
          <p:cNvGrpSpPr/>
          <p:nvPr userDrawn="1"/>
        </p:nvGrpSpPr>
        <p:grpSpPr>
          <a:xfrm>
            <a:off x="4463930" y="1947050"/>
            <a:ext cx="3174179" cy="4545826"/>
            <a:chOff x="314385" y="1562687"/>
            <a:chExt cx="4375572" cy="5105061"/>
          </a:xfrm>
          <a:solidFill>
            <a:schemeClr val="accent2">
              <a:lumMod val="20000"/>
              <a:lumOff val="80000"/>
            </a:schemeClr>
          </a:solidFill>
        </p:grpSpPr>
        <p:grpSp>
          <p:nvGrpSpPr>
            <p:cNvPr id="12" name="Group 11">
              <a:extLst>
                <a:ext uri="{FF2B5EF4-FFF2-40B4-BE49-F238E27FC236}">
                  <a16:creationId xmlns:a16="http://schemas.microsoft.com/office/drawing/2014/main" id="{271F1AD7-7CF6-79F6-F4C8-032A233A287C}"/>
                </a:ext>
              </a:extLst>
            </p:cNvPr>
            <p:cNvGrpSpPr/>
            <p:nvPr userDrawn="1"/>
          </p:nvGrpSpPr>
          <p:grpSpPr>
            <a:xfrm>
              <a:off x="1312856" y="1562687"/>
              <a:ext cx="2378630" cy="2215570"/>
              <a:chOff x="0" y="0"/>
              <a:chExt cx="812800" cy="812800"/>
            </a:xfrm>
            <a:grpFill/>
          </p:grpSpPr>
          <p:sp>
            <p:nvSpPr>
              <p:cNvPr id="20" name="Freeform 19">
                <a:extLst>
                  <a:ext uri="{FF2B5EF4-FFF2-40B4-BE49-F238E27FC236}">
                    <a16:creationId xmlns:a16="http://schemas.microsoft.com/office/drawing/2014/main" id="{06AA9BAA-FF98-AA1C-BA58-2373E100D0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23" name="TextBox 4">
                <a:extLst>
                  <a:ext uri="{FF2B5EF4-FFF2-40B4-BE49-F238E27FC236}">
                    <a16:creationId xmlns:a16="http://schemas.microsoft.com/office/drawing/2014/main" id="{37D4C916-E175-9E0F-9DA8-D516ADC51B27}"/>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13" name="Group 5">
              <a:extLst>
                <a:ext uri="{FF2B5EF4-FFF2-40B4-BE49-F238E27FC236}">
                  <a16:creationId xmlns:a16="http://schemas.microsoft.com/office/drawing/2014/main" id="{4241924B-4DE9-7C56-BC82-BDE7EE7357A7}"/>
                </a:ext>
              </a:extLst>
            </p:cNvPr>
            <p:cNvGrpSpPr/>
            <p:nvPr userDrawn="1"/>
          </p:nvGrpSpPr>
          <p:grpSpPr>
            <a:xfrm>
              <a:off x="314385" y="2746162"/>
              <a:ext cx="4375572" cy="3921586"/>
              <a:chOff x="0" y="0"/>
              <a:chExt cx="1369443" cy="1374201"/>
            </a:xfrm>
            <a:grpFill/>
          </p:grpSpPr>
          <p:sp>
            <p:nvSpPr>
              <p:cNvPr id="17" name="Freeform 6">
                <a:extLst>
                  <a:ext uri="{FF2B5EF4-FFF2-40B4-BE49-F238E27FC236}">
                    <a16:creationId xmlns:a16="http://schemas.microsoft.com/office/drawing/2014/main" id="{29207543-2374-A567-4B36-1BDAAA3820CA}"/>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19" name="TextBox 7">
                <a:extLst>
                  <a:ext uri="{FF2B5EF4-FFF2-40B4-BE49-F238E27FC236}">
                    <a16:creationId xmlns:a16="http://schemas.microsoft.com/office/drawing/2014/main" id="{C788BC85-1514-826C-F9A3-8FF7F2294F2B}"/>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25" name="Text Placeholder 13">
            <a:extLst>
              <a:ext uri="{FF2B5EF4-FFF2-40B4-BE49-F238E27FC236}">
                <a16:creationId xmlns:a16="http://schemas.microsoft.com/office/drawing/2014/main" id="{CA15BFE4-2D20-7302-CF1E-B12FFDE262FC}"/>
              </a:ext>
            </a:extLst>
          </p:cNvPr>
          <p:cNvSpPr>
            <a:spLocks noGrp="1"/>
          </p:cNvSpPr>
          <p:nvPr>
            <p:ph type="body" sz="quarter" idx="20"/>
          </p:nvPr>
        </p:nvSpPr>
        <p:spPr>
          <a:xfrm>
            <a:off x="4561947" y="316951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6" name="Picture Placeholder 17">
            <a:extLst>
              <a:ext uri="{FF2B5EF4-FFF2-40B4-BE49-F238E27FC236}">
                <a16:creationId xmlns:a16="http://schemas.microsoft.com/office/drawing/2014/main" id="{5D601093-2307-CCEB-A3FC-E420AD570406}"/>
              </a:ext>
            </a:extLst>
          </p:cNvPr>
          <p:cNvSpPr>
            <a:spLocks noGrp="1"/>
          </p:cNvSpPr>
          <p:nvPr>
            <p:ph type="pic" sz="quarter" idx="21"/>
          </p:nvPr>
        </p:nvSpPr>
        <p:spPr>
          <a:xfrm>
            <a:off x="5626818" y="2234638"/>
            <a:ext cx="840552" cy="743578"/>
          </a:xfrm>
          <a:prstGeom prst="rect">
            <a:avLst/>
          </a:prstGeom>
        </p:spPr>
        <p:txBody>
          <a:bodyPr/>
          <a:lstStyle/>
          <a:p>
            <a:r>
              <a:rPr lang="en-US"/>
              <a:t>Click icon to add picture</a:t>
            </a:r>
          </a:p>
        </p:txBody>
      </p:sp>
      <p:grpSp>
        <p:nvGrpSpPr>
          <p:cNvPr id="51" name="Group 50">
            <a:extLst>
              <a:ext uri="{FF2B5EF4-FFF2-40B4-BE49-F238E27FC236}">
                <a16:creationId xmlns:a16="http://schemas.microsoft.com/office/drawing/2014/main" id="{102B3ACD-0564-9F6F-AD29-87FA82F48F8D}"/>
              </a:ext>
            </a:extLst>
          </p:cNvPr>
          <p:cNvGrpSpPr/>
          <p:nvPr userDrawn="1"/>
        </p:nvGrpSpPr>
        <p:grpSpPr>
          <a:xfrm>
            <a:off x="8089660" y="1923930"/>
            <a:ext cx="3174179" cy="4545826"/>
            <a:chOff x="314385" y="1562687"/>
            <a:chExt cx="4375572" cy="5105061"/>
          </a:xfrm>
          <a:solidFill>
            <a:schemeClr val="accent2">
              <a:lumMod val="20000"/>
              <a:lumOff val="80000"/>
            </a:schemeClr>
          </a:solidFill>
        </p:grpSpPr>
        <p:grpSp>
          <p:nvGrpSpPr>
            <p:cNvPr id="52" name="Group 51">
              <a:extLst>
                <a:ext uri="{FF2B5EF4-FFF2-40B4-BE49-F238E27FC236}">
                  <a16:creationId xmlns:a16="http://schemas.microsoft.com/office/drawing/2014/main" id="{B6B8BA32-26BB-25EE-2C7C-84EA2AC7092A}"/>
                </a:ext>
              </a:extLst>
            </p:cNvPr>
            <p:cNvGrpSpPr/>
            <p:nvPr userDrawn="1"/>
          </p:nvGrpSpPr>
          <p:grpSpPr>
            <a:xfrm>
              <a:off x="1312856" y="1562687"/>
              <a:ext cx="2378630" cy="2215570"/>
              <a:chOff x="0" y="0"/>
              <a:chExt cx="812800" cy="812800"/>
            </a:xfrm>
            <a:grpFill/>
          </p:grpSpPr>
          <p:sp>
            <p:nvSpPr>
              <p:cNvPr id="56" name="Freeform 55">
                <a:extLst>
                  <a:ext uri="{FF2B5EF4-FFF2-40B4-BE49-F238E27FC236}">
                    <a16:creationId xmlns:a16="http://schemas.microsoft.com/office/drawing/2014/main" id="{60D457E9-87C8-C9DC-1642-156AE97BD4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en-US"/>
              </a:p>
            </p:txBody>
          </p:sp>
          <p:sp>
            <p:nvSpPr>
              <p:cNvPr id="57" name="TextBox 4">
                <a:extLst>
                  <a:ext uri="{FF2B5EF4-FFF2-40B4-BE49-F238E27FC236}">
                    <a16:creationId xmlns:a16="http://schemas.microsoft.com/office/drawing/2014/main" id="{DC572B18-8E55-00E6-71E5-4AA43DA530FF}"/>
                  </a:ext>
                </a:extLst>
              </p:cNvPr>
              <p:cNvSpPr txBox="1"/>
              <p:nvPr/>
            </p:nvSpPr>
            <p:spPr>
              <a:xfrm>
                <a:off x="76200" y="9525"/>
                <a:ext cx="660400" cy="727075"/>
              </a:xfrm>
              <a:prstGeom prst="rect">
                <a:avLst/>
              </a:prstGeom>
              <a:noFill/>
            </p:spPr>
            <p:txBody>
              <a:bodyPr lIns="50800" tIns="50800" rIns="50800" bIns="50800" rtlCol="0" anchor="ctr"/>
              <a:lstStyle/>
              <a:p>
                <a:pPr algn="ctr">
                  <a:lnSpc>
                    <a:spcPts val="2928"/>
                  </a:lnSpc>
                </a:pPr>
                <a:endParaRPr/>
              </a:p>
            </p:txBody>
          </p:sp>
        </p:grpSp>
        <p:grpSp>
          <p:nvGrpSpPr>
            <p:cNvPr id="53" name="Group 5">
              <a:extLst>
                <a:ext uri="{FF2B5EF4-FFF2-40B4-BE49-F238E27FC236}">
                  <a16:creationId xmlns:a16="http://schemas.microsoft.com/office/drawing/2014/main" id="{E570AD75-82B0-C836-E430-2FDAEBD5517E}"/>
                </a:ext>
              </a:extLst>
            </p:cNvPr>
            <p:cNvGrpSpPr/>
            <p:nvPr userDrawn="1"/>
          </p:nvGrpSpPr>
          <p:grpSpPr>
            <a:xfrm>
              <a:off x="314385" y="2746162"/>
              <a:ext cx="4375572" cy="3921586"/>
              <a:chOff x="0" y="0"/>
              <a:chExt cx="1369443" cy="1374201"/>
            </a:xfrm>
            <a:grpFill/>
          </p:grpSpPr>
          <p:sp>
            <p:nvSpPr>
              <p:cNvPr id="54" name="Freeform 6">
                <a:extLst>
                  <a:ext uri="{FF2B5EF4-FFF2-40B4-BE49-F238E27FC236}">
                    <a16:creationId xmlns:a16="http://schemas.microsoft.com/office/drawing/2014/main" id="{76F695AC-1DB9-5AC9-1B96-D519E280EDB5}"/>
                  </a:ext>
                </a:extLst>
              </p:cNvPr>
              <p:cNvSpPr/>
              <p:nvPr/>
            </p:nvSpPr>
            <p:spPr>
              <a:xfrm>
                <a:off x="0" y="0"/>
                <a:ext cx="1369443" cy="1374201"/>
              </a:xfrm>
              <a:custGeom>
                <a:avLst/>
                <a:gdLst/>
                <a:ahLst/>
                <a:cxnLst/>
                <a:rect l="l" t="t" r="r" b="b"/>
                <a:pathLst>
                  <a:path w="1369443" h="1374201">
                    <a:moveTo>
                      <a:pt x="0" y="0"/>
                    </a:moveTo>
                    <a:lnTo>
                      <a:pt x="1369443" y="0"/>
                    </a:lnTo>
                    <a:lnTo>
                      <a:pt x="1369443" y="1374201"/>
                    </a:lnTo>
                    <a:lnTo>
                      <a:pt x="0" y="1374201"/>
                    </a:lnTo>
                    <a:close/>
                  </a:path>
                </a:pathLst>
              </a:custGeom>
              <a:grpFill/>
            </p:spPr>
            <p:txBody>
              <a:bodyPr/>
              <a:lstStyle/>
              <a:p>
                <a:endParaRPr lang="en-US"/>
              </a:p>
            </p:txBody>
          </p:sp>
          <p:sp>
            <p:nvSpPr>
              <p:cNvPr id="55" name="TextBox 7">
                <a:extLst>
                  <a:ext uri="{FF2B5EF4-FFF2-40B4-BE49-F238E27FC236}">
                    <a16:creationId xmlns:a16="http://schemas.microsoft.com/office/drawing/2014/main" id="{793532E6-40A1-CDB4-58CB-6A6D44D89CCB}"/>
                  </a:ext>
                </a:extLst>
              </p:cNvPr>
              <p:cNvSpPr txBox="1"/>
              <p:nvPr/>
            </p:nvSpPr>
            <p:spPr>
              <a:xfrm>
                <a:off x="0" y="-66675"/>
                <a:ext cx="1369443" cy="1440876"/>
              </a:xfrm>
              <a:prstGeom prst="rect">
                <a:avLst/>
              </a:prstGeom>
              <a:grpFill/>
            </p:spPr>
            <p:txBody>
              <a:bodyPr lIns="50800" tIns="50800" rIns="50800" bIns="50800" rtlCol="0" anchor="ctr"/>
              <a:lstStyle/>
              <a:p>
                <a:pPr algn="ctr">
                  <a:lnSpc>
                    <a:spcPts val="2928"/>
                  </a:lnSpc>
                </a:pPr>
                <a:endParaRPr/>
              </a:p>
            </p:txBody>
          </p:sp>
        </p:grpSp>
      </p:grpSp>
      <p:sp>
        <p:nvSpPr>
          <p:cNvPr id="58" name="Text Placeholder 13">
            <a:extLst>
              <a:ext uri="{FF2B5EF4-FFF2-40B4-BE49-F238E27FC236}">
                <a16:creationId xmlns:a16="http://schemas.microsoft.com/office/drawing/2014/main" id="{EB863111-4809-E612-5F70-F974074BDD8C}"/>
              </a:ext>
            </a:extLst>
          </p:cNvPr>
          <p:cNvSpPr>
            <a:spLocks noGrp="1"/>
          </p:cNvSpPr>
          <p:nvPr>
            <p:ph type="body" sz="quarter" idx="22"/>
          </p:nvPr>
        </p:nvSpPr>
        <p:spPr>
          <a:xfrm>
            <a:off x="8187677" y="3146390"/>
            <a:ext cx="2951544" cy="3176809"/>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9" name="Picture Placeholder 17">
            <a:extLst>
              <a:ext uri="{FF2B5EF4-FFF2-40B4-BE49-F238E27FC236}">
                <a16:creationId xmlns:a16="http://schemas.microsoft.com/office/drawing/2014/main" id="{BCB5C665-F493-9BEF-E697-30D157820B54}"/>
              </a:ext>
            </a:extLst>
          </p:cNvPr>
          <p:cNvSpPr>
            <a:spLocks noGrp="1"/>
          </p:cNvSpPr>
          <p:nvPr>
            <p:ph type="pic" sz="quarter" idx="23"/>
          </p:nvPr>
        </p:nvSpPr>
        <p:spPr>
          <a:xfrm>
            <a:off x="9252548" y="2211518"/>
            <a:ext cx="840552" cy="743578"/>
          </a:xfrm>
          <a:prstGeom prst="rect">
            <a:avLst/>
          </a:prstGeom>
        </p:spPr>
        <p:txBody>
          <a:bodyPr/>
          <a:lstStyle/>
          <a:p>
            <a:r>
              <a:rPr lang="en-US"/>
              <a:t>Click icon to add picture</a:t>
            </a:r>
          </a:p>
        </p:txBody>
      </p:sp>
      <p:sp>
        <p:nvSpPr>
          <p:cNvPr id="15" name="Title 1">
            <a:extLst>
              <a:ext uri="{FF2B5EF4-FFF2-40B4-BE49-F238E27FC236}">
                <a16:creationId xmlns:a16="http://schemas.microsoft.com/office/drawing/2014/main" id="{21480C98-878C-B5B9-0E70-D85199195DB2}"/>
              </a:ext>
            </a:extLst>
          </p:cNvPr>
          <p:cNvSpPr>
            <a:spLocks noGrp="1"/>
          </p:cNvSpPr>
          <p:nvPr>
            <p:ph type="title"/>
          </p:nvPr>
        </p:nvSpPr>
        <p:spPr>
          <a:xfrm>
            <a:off x="571500" y="379192"/>
            <a:ext cx="11049000" cy="727075"/>
          </a:xfrm>
        </p:spPr>
        <p:txBody>
          <a:bodyPr anchor="b" anchorCtr="0">
            <a:noAutofit/>
          </a:bodyPr>
          <a:lstStyle>
            <a:lvl1pPr algn="ctr">
              <a:defRPr sz="3200">
                <a:latin typeface="+mj-lt"/>
              </a:defRPr>
            </a:lvl1pPr>
          </a:lstStyle>
          <a:p>
            <a:r>
              <a:rPr lang="en-US"/>
              <a:t>Click to edit Master title style</a:t>
            </a:r>
          </a:p>
        </p:txBody>
      </p:sp>
      <p:sp>
        <p:nvSpPr>
          <p:cNvPr id="16" name="Text Placeholder 5">
            <a:extLst>
              <a:ext uri="{FF2B5EF4-FFF2-40B4-BE49-F238E27FC236}">
                <a16:creationId xmlns:a16="http://schemas.microsoft.com/office/drawing/2014/main" id="{AFDB0D13-B790-481C-15A0-DE7982EE0F8B}"/>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80948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with Icon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16" name="Text Placeholder 15">
            <a:extLst>
              <a:ext uri="{FF2B5EF4-FFF2-40B4-BE49-F238E27FC236}">
                <a16:creationId xmlns:a16="http://schemas.microsoft.com/office/drawing/2014/main" id="{407E23FE-7E85-38E7-70E9-1949999FD0C5}"/>
              </a:ext>
            </a:extLst>
          </p:cNvPr>
          <p:cNvSpPr>
            <a:spLocks noGrp="1"/>
          </p:cNvSpPr>
          <p:nvPr>
            <p:ph type="body" sz="quarter" idx="14"/>
          </p:nvPr>
        </p:nvSpPr>
        <p:spPr>
          <a:xfrm>
            <a:off x="921758"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2" name="Text Placeholder 21">
            <a:extLst>
              <a:ext uri="{FF2B5EF4-FFF2-40B4-BE49-F238E27FC236}">
                <a16:creationId xmlns:a16="http://schemas.microsoft.com/office/drawing/2014/main" id="{14E73D0A-1662-83A1-D564-6AEA9DA8B7B8}"/>
              </a:ext>
            </a:extLst>
          </p:cNvPr>
          <p:cNvSpPr>
            <a:spLocks noGrp="1"/>
          </p:cNvSpPr>
          <p:nvPr>
            <p:ph type="body" sz="quarter" idx="15"/>
          </p:nvPr>
        </p:nvSpPr>
        <p:spPr>
          <a:xfrm>
            <a:off x="921758"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24" name="Picture Placeholder 23">
            <a:extLst>
              <a:ext uri="{FF2B5EF4-FFF2-40B4-BE49-F238E27FC236}">
                <a16:creationId xmlns:a16="http://schemas.microsoft.com/office/drawing/2014/main" id="{23E09C83-BF8E-70FA-2366-1BC3453E3039}"/>
              </a:ext>
            </a:extLst>
          </p:cNvPr>
          <p:cNvSpPr>
            <a:spLocks noGrp="1"/>
          </p:cNvSpPr>
          <p:nvPr>
            <p:ph type="pic" sz="quarter" idx="16"/>
          </p:nvPr>
        </p:nvSpPr>
        <p:spPr>
          <a:xfrm>
            <a:off x="1715507" y="2132823"/>
            <a:ext cx="804863" cy="790575"/>
          </a:xfrm>
          <a:prstGeom prst="rect">
            <a:avLst/>
          </a:prstGeom>
        </p:spPr>
        <p:txBody>
          <a:bodyPr/>
          <a:lstStyle/>
          <a:p>
            <a:r>
              <a:rPr lang="en-US"/>
              <a:t>Click icon to add picture</a:t>
            </a:r>
          </a:p>
        </p:txBody>
      </p:sp>
      <p:sp>
        <p:nvSpPr>
          <p:cNvPr id="25" name="Text Placeholder 15">
            <a:extLst>
              <a:ext uri="{FF2B5EF4-FFF2-40B4-BE49-F238E27FC236}">
                <a16:creationId xmlns:a16="http://schemas.microsoft.com/office/drawing/2014/main" id="{C6117394-48DD-24AA-D17B-F213A512DC2A}"/>
              </a:ext>
            </a:extLst>
          </p:cNvPr>
          <p:cNvSpPr>
            <a:spLocks noGrp="1"/>
          </p:cNvSpPr>
          <p:nvPr>
            <p:ph type="body" sz="quarter" idx="17"/>
          </p:nvPr>
        </p:nvSpPr>
        <p:spPr>
          <a:xfrm>
            <a:off x="3549001"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6" name="Text Placeholder 21">
            <a:extLst>
              <a:ext uri="{FF2B5EF4-FFF2-40B4-BE49-F238E27FC236}">
                <a16:creationId xmlns:a16="http://schemas.microsoft.com/office/drawing/2014/main" id="{BBFC0B37-C023-4C54-9B73-31ED6EA01CC6}"/>
              </a:ext>
            </a:extLst>
          </p:cNvPr>
          <p:cNvSpPr>
            <a:spLocks noGrp="1"/>
          </p:cNvSpPr>
          <p:nvPr>
            <p:ph type="body" sz="quarter" idx="18"/>
          </p:nvPr>
        </p:nvSpPr>
        <p:spPr>
          <a:xfrm>
            <a:off x="3549001"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27" name="Picture Placeholder 23">
            <a:extLst>
              <a:ext uri="{FF2B5EF4-FFF2-40B4-BE49-F238E27FC236}">
                <a16:creationId xmlns:a16="http://schemas.microsoft.com/office/drawing/2014/main" id="{364A415B-9CC3-DD35-8E01-689D00BBB898}"/>
              </a:ext>
            </a:extLst>
          </p:cNvPr>
          <p:cNvSpPr>
            <a:spLocks noGrp="1"/>
          </p:cNvSpPr>
          <p:nvPr>
            <p:ph type="pic" sz="quarter" idx="19"/>
          </p:nvPr>
        </p:nvSpPr>
        <p:spPr>
          <a:xfrm>
            <a:off x="4342750" y="2132823"/>
            <a:ext cx="804863" cy="790575"/>
          </a:xfrm>
          <a:prstGeom prst="rect">
            <a:avLst/>
          </a:prstGeom>
        </p:spPr>
        <p:txBody>
          <a:bodyPr/>
          <a:lstStyle/>
          <a:p>
            <a:r>
              <a:rPr lang="en-US"/>
              <a:t>Click icon to add picture</a:t>
            </a:r>
          </a:p>
        </p:txBody>
      </p:sp>
      <p:sp>
        <p:nvSpPr>
          <p:cNvPr id="28" name="Text Placeholder 15">
            <a:extLst>
              <a:ext uri="{FF2B5EF4-FFF2-40B4-BE49-F238E27FC236}">
                <a16:creationId xmlns:a16="http://schemas.microsoft.com/office/drawing/2014/main" id="{01811D5F-6024-2A1E-B664-0693D9C195CE}"/>
              </a:ext>
            </a:extLst>
          </p:cNvPr>
          <p:cNvSpPr>
            <a:spLocks noGrp="1"/>
          </p:cNvSpPr>
          <p:nvPr>
            <p:ph type="body" sz="quarter" idx="20"/>
          </p:nvPr>
        </p:nvSpPr>
        <p:spPr>
          <a:xfrm>
            <a:off x="6171646"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29" name="Text Placeholder 21">
            <a:extLst>
              <a:ext uri="{FF2B5EF4-FFF2-40B4-BE49-F238E27FC236}">
                <a16:creationId xmlns:a16="http://schemas.microsoft.com/office/drawing/2014/main" id="{E3B08684-B748-918B-02F4-E5130FA550C9}"/>
              </a:ext>
            </a:extLst>
          </p:cNvPr>
          <p:cNvSpPr>
            <a:spLocks noGrp="1"/>
          </p:cNvSpPr>
          <p:nvPr>
            <p:ph type="body" sz="quarter" idx="21"/>
          </p:nvPr>
        </p:nvSpPr>
        <p:spPr>
          <a:xfrm>
            <a:off x="6171646"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30" name="Picture Placeholder 23">
            <a:extLst>
              <a:ext uri="{FF2B5EF4-FFF2-40B4-BE49-F238E27FC236}">
                <a16:creationId xmlns:a16="http://schemas.microsoft.com/office/drawing/2014/main" id="{540FF14A-F84E-08D5-463C-2FC70893F431}"/>
              </a:ext>
            </a:extLst>
          </p:cNvPr>
          <p:cNvSpPr>
            <a:spLocks noGrp="1"/>
          </p:cNvSpPr>
          <p:nvPr>
            <p:ph type="pic" sz="quarter" idx="22"/>
          </p:nvPr>
        </p:nvSpPr>
        <p:spPr>
          <a:xfrm>
            <a:off x="6965395" y="2132823"/>
            <a:ext cx="804863" cy="790575"/>
          </a:xfrm>
          <a:prstGeom prst="rect">
            <a:avLst/>
          </a:prstGeom>
        </p:spPr>
        <p:txBody>
          <a:bodyPr/>
          <a:lstStyle/>
          <a:p>
            <a:r>
              <a:rPr lang="en-US"/>
              <a:t>Click icon to add picture</a:t>
            </a:r>
          </a:p>
        </p:txBody>
      </p:sp>
      <p:sp>
        <p:nvSpPr>
          <p:cNvPr id="31" name="Text Placeholder 15">
            <a:extLst>
              <a:ext uri="{FF2B5EF4-FFF2-40B4-BE49-F238E27FC236}">
                <a16:creationId xmlns:a16="http://schemas.microsoft.com/office/drawing/2014/main" id="{760B4538-0E82-4241-1E16-65FF8EC70A81}"/>
              </a:ext>
            </a:extLst>
          </p:cNvPr>
          <p:cNvSpPr>
            <a:spLocks noGrp="1"/>
          </p:cNvSpPr>
          <p:nvPr>
            <p:ph type="body" sz="quarter" idx="23"/>
          </p:nvPr>
        </p:nvSpPr>
        <p:spPr>
          <a:xfrm>
            <a:off x="8818862" y="3355787"/>
            <a:ext cx="2392363" cy="3159313"/>
          </a:xfrm>
          <a:prstGeom prst="rect">
            <a:avLst/>
          </a:prstGeom>
        </p:spPr>
        <p:txBody>
          <a:bodyPr>
            <a:noAutofit/>
          </a:bodyPr>
          <a:lstStyle>
            <a:lvl1pPr>
              <a:defRPr sz="1400"/>
            </a:lvl1pPr>
            <a:lvl2pPr>
              <a:defRPr sz="1400"/>
            </a:lvl2pPr>
            <a:lvl3pPr>
              <a:defRPr sz="14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32" name="Text Placeholder 21">
            <a:extLst>
              <a:ext uri="{FF2B5EF4-FFF2-40B4-BE49-F238E27FC236}">
                <a16:creationId xmlns:a16="http://schemas.microsoft.com/office/drawing/2014/main" id="{7C90684C-1642-4813-0CB9-F9767E916E75}"/>
              </a:ext>
            </a:extLst>
          </p:cNvPr>
          <p:cNvSpPr>
            <a:spLocks noGrp="1"/>
          </p:cNvSpPr>
          <p:nvPr>
            <p:ph type="body" sz="quarter" idx="24"/>
          </p:nvPr>
        </p:nvSpPr>
        <p:spPr>
          <a:xfrm>
            <a:off x="8818862" y="3014974"/>
            <a:ext cx="2392363" cy="249237"/>
          </a:xfrm>
          <a:prstGeom prst="rect">
            <a:avLst/>
          </a:prstGeom>
        </p:spPr>
        <p:txBody>
          <a:bodyPr>
            <a:noAutofit/>
          </a:bodyPr>
          <a:lstStyle>
            <a:lvl1pPr marL="0" indent="0" algn="ctr">
              <a:buNone/>
              <a:defRPr sz="1400" b="1"/>
            </a:lvl1pPr>
          </a:lstStyle>
          <a:p>
            <a:pPr lvl="0"/>
            <a:r>
              <a:rPr lang="en-US"/>
              <a:t>Click to edit Master text styles</a:t>
            </a:r>
          </a:p>
        </p:txBody>
      </p:sp>
      <p:sp>
        <p:nvSpPr>
          <p:cNvPr id="33" name="Picture Placeholder 23">
            <a:extLst>
              <a:ext uri="{FF2B5EF4-FFF2-40B4-BE49-F238E27FC236}">
                <a16:creationId xmlns:a16="http://schemas.microsoft.com/office/drawing/2014/main" id="{F6B407A5-B954-DB03-888C-06013F0B838C}"/>
              </a:ext>
            </a:extLst>
          </p:cNvPr>
          <p:cNvSpPr>
            <a:spLocks noGrp="1"/>
          </p:cNvSpPr>
          <p:nvPr>
            <p:ph type="pic" sz="quarter" idx="25"/>
          </p:nvPr>
        </p:nvSpPr>
        <p:spPr>
          <a:xfrm>
            <a:off x="9612611" y="2132823"/>
            <a:ext cx="804863" cy="790575"/>
          </a:xfrm>
          <a:prstGeom prst="rect">
            <a:avLst/>
          </a:prstGeom>
        </p:spPr>
        <p:txBody>
          <a:bodyPr/>
          <a:lstStyle/>
          <a:p>
            <a:r>
              <a:rPr lang="en-US"/>
              <a:t>Click icon to add picture</a:t>
            </a:r>
          </a:p>
        </p:txBody>
      </p:sp>
      <p:sp>
        <p:nvSpPr>
          <p:cNvPr id="3" name="Title 1">
            <a:extLst>
              <a:ext uri="{FF2B5EF4-FFF2-40B4-BE49-F238E27FC236}">
                <a16:creationId xmlns:a16="http://schemas.microsoft.com/office/drawing/2014/main" id="{B7CE7877-DB38-1C3A-1B92-5D9767C4D2D6}"/>
              </a:ext>
            </a:extLst>
          </p:cNvPr>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4" name="Text Placeholder 5">
            <a:extLst>
              <a:ext uri="{FF2B5EF4-FFF2-40B4-BE49-F238E27FC236}">
                <a16:creationId xmlns:a16="http://schemas.microsoft.com/office/drawing/2014/main" id="{15CA0208-CF5F-EC58-5108-579E37A67BD8}"/>
              </a:ext>
            </a:extLst>
          </p:cNvPr>
          <p:cNvSpPr>
            <a:spLocks noGrp="1"/>
          </p:cNvSpPr>
          <p:nvPr>
            <p:ph type="body" sz="quarter" idx="26"/>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70431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5 Dimensions">
    <p:spTree>
      <p:nvGrpSpPr>
        <p:cNvPr id="1" name=""/>
        <p:cNvGrpSpPr/>
        <p:nvPr/>
      </p:nvGrpSpPr>
      <p:grpSpPr>
        <a:xfrm>
          <a:off x="0" y="0"/>
          <a:ext cx="0" cy="0"/>
          <a:chOff x="0" y="0"/>
          <a:chExt cx="0" cy="0"/>
        </a:xfrm>
      </p:grpSpPr>
      <p:sp>
        <p:nvSpPr>
          <p:cNvPr id="2" name="Title 1"/>
          <p:cNvSpPr>
            <a:spLocks noGrp="1"/>
          </p:cNvSpPr>
          <p:nvPr>
            <p:ph type="title"/>
          </p:nvPr>
        </p:nvSpPr>
        <p:spPr>
          <a:xfrm>
            <a:off x="571500" y="357914"/>
            <a:ext cx="5524500" cy="1293691"/>
          </a:xfrm>
        </p:spPr>
        <p:txBody>
          <a:bodyPr>
            <a:noAutofit/>
          </a:bodyPr>
          <a:lstStyle>
            <a:lvl1pPr algn="l">
              <a:defRPr sz="3200">
                <a:latin typeface="+mj-lt"/>
              </a:defRPr>
            </a:lvl1pPr>
          </a:lstStyle>
          <a:p>
            <a:r>
              <a:rPr lang="en-US"/>
              <a:t>Click to edit Master title style</a:t>
            </a:r>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15050" y="1688714"/>
            <a:ext cx="5593465"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l"/>
            <a:r>
              <a:rPr lang="en-US" sz="1800"/>
              <a:t>Click</a:t>
            </a:r>
            <a:r>
              <a:rPr lang="en-US" sz="1600"/>
              <a:t> to edit Master subtitle title style</a:t>
            </a:r>
          </a:p>
        </p:txBody>
      </p:sp>
      <p:sp>
        <p:nvSpPr>
          <p:cNvPr id="3" name="Freeform 2">
            <a:extLst>
              <a:ext uri="{FF2B5EF4-FFF2-40B4-BE49-F238E27FC236}">
                <a16:creationId xmlns:a16="http://schemas.microsoft.com/office/drawing/2014/main" id="{8628EF51-78C5-7D67-4057-114156CA731B}"/>
              </a:ext>
            </a:extLst>
          </p:cNvPr>
          <p:cNvSpPr/>
          <p:nvPr userDrawn="1"/>
        </p:nvSpPr>
        <p:spPr>
          <a:xfrm>
            <a:off x="6108515" y="1033134"/>
            <a:ext cx="5474825" cy="5010391"/>
          </a:xfrm>
          <a:custGeom>
            <a:avLst/>
            <a:gdLst/>
            <a:ahLst/>
            <a:cxnLst/>
            <a:rect l="l" t="t" r="r" b="b"/>
            <a:pathLst>
              <a:path w="8526904" h="8196486">
                <a:moveTo>
                  <a:pt x="0" y="0"/>
                </a:moveTo>
                <a:lnTo>
                  <a:pt x="8526904" y="0"/>
                </a:lnTo>
                <a:lnTo>
                  <a:pt x="8526904" y="8196486"/>
                </a:lnTo>
                <a:lnTo>
                  <a:pt x="0" y="8196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66ACF5D7-0A2D-1A8F-38B7-4DF2778E6BD4}"/>
              </a:ext>
            </a:extLst>
          </p:cNvPr>
          <p:cNvSpPr txBox="1"/>
          <p:nvPr userDrawn="1"/>
        </p:nvSpPr>
        <p:spPr>
          <a:xfrm>
            <a:off x="8128296" y="2910403"/>
            <a:ext cx="1435261" cy="1077218"/>
          </a:xfrm>
          <a:prstGeom prst="rect">
            <a:avLst/>
          </a:prstGeom>
          <a:noFill/>
        </p:spPr>
        <p:txBody>
          <a:bodyPr wrap="square" rtlCol="0">
            <a:spAutoFit/>
          </a:bodyPr>
          <a:lstStyle/>
          <a:p>
            <a:pPr algn="ctr"/>
            <a:r>
              <a:rPr lang="en-US" sz="1600" b="1">
                <a:latin typeface="Poppins" pitchFamily="2" charset="77"/>
                <a:cs typeface="Poppins" pitchFamily="2" charset="77"/>
              </a:rPr>
              <a:t>5 Dimensions of Business Agility</a:t>
            </a:r>
          </a:p>
        </p:txBody>
      </p:sp>
      <p:sp>
        <p:nvSpPr>
          <p:cNvPr id="8" name="Title 1">
            <a:extLst>
              <a:ext uri="{FF2B5EF4-FFF2-40B4-BE49-F238E27FC236}">
                <a16:creationId xmlns:a16="http://schemas.microsoft.com/office/drawing/2014/main" id="{57D2DA33-30A3-F80E-3B02-E766E9FA3E69}"/>
              </a:ext>
            </a:extLst>
          </p:cNvPr>
          <p:cNvSpPr txBox="1">
            <a:spLocks/>
          </p:cNvSpPr>
          <p:nvPr userDrawn="1"/>
        </p:nvSpPr>
        <p:spPr>
          <a:xfrm>
            <a:off x="584011" y="2371725"/>
            <a:ext cx="5524500" cy="414337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l"/>
            <a:r>
              <a:rPr lang="en-US" sz="1600"/>
              <a:t>Click to edit Master body copy style</a:t>
            </a:r>
          </a:p>
        </p:txBody>
      </p:sp>
      <p:sp>
        <p:nvSpPr>
          <p:cNvPr id="9" name="TextBox 8">
            <a:extLst>
              <a:ext uri="{FF2B5EF4-FFF2-40B4-BE49-F238E27FC236}">
                <a16:creationId xmlns:a16="http://schemas.microsoft.com/office/drawing/2014/main" id="{CB1C187B-11CE-7631-36B6-7160D8B1E0DC}"/>
              </a:ext>
            </a:extLst>
          </p:cNvPr>
          <p:cNvSpPr txBox="1"/>
          <p:nvPr userDrawn="1"/>
        </p:nvSpPr>
        <p:spPr>
          <a:xfrm>
            <a:off x="8128295" y="4903177"/>
            <a:ext cx="1435261" cy="584775"/>
          </a:xfrm>
          <a:prstGeom prst="rect">
            <a:avLst/>
          </a:prstGeom>
          <a:noFill/>
        </p:spPr>
        <p:txBody>
          <a:bodyPr wrap="square" rtlCol="0">
            <a:spAutoFit/>
          </a:bodyPr>
          <a:lstStyle/>
          <a:p>
            <a:pPr algn="ctr"/>
            <a:r>
              <a:rPr lang="en-US" sz="1600" b="1">
                <a:latin typeface="Poppins" pitchFamily="2" charset="77"/>
                <a:cs typeface="Poppins" pitchFamily="2" charset="77"/>
              </a:rPr>
              <a:t>Customer Centricity</a:t>
            </a:r>
          </a:p>
        </p:txBody>
      </p:sp>
      <p:sp>
        <p:nvSpPr>
          <p:cNvPr id="10" name="TextBox 9">
            <a:extLst>
              <a:ext uri="{FF2B5EF4-FFF2-40B4-BE49-F238E27FC236}">
                <a16:creationId xmlns:a16="http://schemas.microsoft.com/office/drawing/2014/main" id="{0E67EA6C-2666-D635-14E4-AB29EFC3959F}"/>
              </a:ext>
            </a:extLst>
          </p:cNvPr>
          <p:cNvSpPr txBox="1"/>
          <p:nvPr userDrawn="1"/>
        </p:nvSpPr>
        <p:spPr>
          <a:xfrm>
            <a:off x="6463470" y="3572122"/>
            <a:ext cx="1435261" cy="830997"/>
          </a:xfrm>
          <a:prstGeom prst="rect">
            <a:avLst/>
          </a:prstGeom>
          <a:noFill/>
        </p:spPr>
        <p:txBody>
          <a:bodyPr wrap="square" rtlCol="0">
            <a:spAutoFit/>
          </a:bodyPr>
          <a:lstStyle/>
          <a:p>
            <a:pPr algn="ctr"/>
            <a:r>
              <a:rPr lang="en-US" sz="1600" b="1">
                <a:latin typeface="Poppins" pitchFamily="2" charset="77"/>
                <a:cs typeface="Poppins" pitchFamily="2" charset="77"/>
              </a:rPr>
              <a:t>Delivery/ Working Product</a:t>
            </a:r>
          </a:p>
        </p:txBody>
      </p:sp>
      <p:sp>
        <p:nvSpPr>
          <p:cNvPr id="11" name="TextBox 10">
            <a:extLst>
              <a:ext uri="{FF2B5EF4-FFF2-40B4-BE49-F238E27FC236}">
                <a16:creationId xmlns:a16="http://schemas.microsoft.com/office/drawing/2014/main" id="{B8B2E6C9-754A-96C6-3127-4580E360E2A8}"/>
              </a:ext>
            </a:extLst>
          </p:cNvPr>
          <p:cNvSpPr txBox="1"/>
          <p:nvPr userDrawn="1"/>
        </p:nvSpPr>
        <p:spPr>
          <a:xfrm>
            <a:off x="9855818" y="3695232"/>
            <a:ext cx="1435261" cy="584775"/>
          </a:xfrm>
          <a:prstGeom prst="rect">
            <a:avLst/>
          </a:prstGeom>
          <a:noFill/>
        </p:spPr>
        <p:txBody>
          <a:bodyPr wrap="square" rtlCol="0">
            <a:spAutoFit/>
          </a:bodyPr>
          <a:lstStyle/>
          <a:p>
            <a:pPr algn="ctr"/>
            <a:r>
              <a:rPr lang="en-US" sz="1600" b="1">
                <a:latin typeface="Poppins" pitchFamily="2" charset="77"/>
                <a:cs typeface="Poppins" pitchFamily="2" charset="77"/>
              </a:rPr>
              <a:t>Culture and Mindset</a:t>
            </a:r>
          </a:p>
        </p:txBody>
      </p:sp>
      <p:sp>
        <p:nvSpPr>
          <p:cNvPr id="12" name="TextBox 11">
            <a:extLst>
              <a:ext uri="{FF2B5EF4-FFF2-40B4-BE49-F238E27FC236}">
                <a16:creationId xmlns:a16="http://schemas.microsoft.com/office/drawing/2014/main" id="{959487DC-8275-6CF1-F837-F6AB6A433E40}"/>
              </a:ext>
            </a:extLst>
          </p:cNvPr>
          <p:cNvSpPr txBox="1"/>
          <p:nvPr userDrawn="1"/>
        </p:nvSpPr>
        <p:spPr>
          <a:xfrm>
            <a:off x="9092852" y="1975557"/>
            <a:ext cx="1757425" cy="584775"/>
          </a:xfrm>
          <a:prstGeom prst="rect">
            <a:avLst/>
          </a:prstGeom>
          <a:noFill/>
        </p:spPr>
        <p:txBody>
          <a:bodyPr wrap="square" rtlCol="0">
            <a:spAutoFit/>
          </a:bodyPr>
          <a:lstStyle/>
          <a:p>
            <a:pPr algn="ctr"/>
            <a:r>
              <a:rPr lang="en-US" sz="1600" b="1">
                <a:latin typeface="Poppins" pitchFamily="2" charset="77"/>
                <a:cs typeface="Poppins" pitchFamily="2" charset="77"/>
              </a:rPr>
              <a:t>Organizational Optimization</a:t>
            </a:r>
          </a:p>
        </p:txBody>
      </p:sp>
      <p:sp>
        <p:nvSpPr>
          <p:cNvPr id="13" name="TextBox 12">
            <a:extLst>
              <a:ext uri="{FF2B5EF4-FFF2-40B4-BE49-F238E27FC236}">
                <a16:creationId xmlns:a16="http://schemas.microsoft.com/office/drawing/2014/main" id="{CD56D1BB-CB95-2A4E-BF9B-E7A42227E5DB}"/>
              </a:ext>
            </a:extLst>
          </p:cNvPr>
          <p:cNvSpPr txBox="1"/>
          <p:nvPr userDrawn="1"/>
        </p:nvSpPr>
        <p:spPr>
          <a:xfrm>
            <a:off x="6876298" y="1975471"/>
            <a:ext cx="1757425" cy="338554"/>
          </a:xfrm>
          <a:prstGeom prst="rect">
            <a:avLst/>
          </a:prstGeom>
          <a:noFill/>
        </p:spPr>
        <p:txBody>
          <a:bodyPr wrap="square" rtlCol="0">
            <a:spAutoFit/>
          </a:bodyPr>
          <a:lstStyle/>
          <a:p>
            <a:pPr algn="ctr"/>
            <a:r>
              <a:rPr lang="en-US" sz="1600" b="1">
                <a:solidFill>
                  <a:schemeClr val="bg1"/>
                </a:solidFill>
                <a:latin typeface="Poppins" pitchFamily="2" charset="77"/>
                <a:cs typeface="Poppins" pitchFamily="2" charset="77"/>
              </a:rPr>
              <a:t>Prioritization</a:t>
            </a:r>
          </a:p>
        </p:txBody>
      </p:sp>
      <p:sp>
        <p:nvSpPr>
          <p:cNvPr id="14" name="Slide Number Placeholder 4">
            <a:extLst>
              <a:ext uri="{FF2B5EF4-FFF2-40B4-BE49-F238E27FC236}">
                <a16:creationId xmlns:a16="http://schemas.microsoft.com/office/drawing/2014/main" id="{9E455EE8-E520-62C9-8C8D-FE909BF4E5D0}"/>
              </a:ext>
            </a:extLst>
          </p:cNvPr>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044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Icon Resources (INTERNAL)">
    <p:spTree>
      <p:nvGrpSpPr>
        <p:cNvPr id="1" name=""/>
        <p:cNvGrpSpPr/>
        <p:nvPr/>
      </p:nvGrpSpPr>
      <p:grpSpPr>
        <a:xfrm>
          <a:off x="0" y="0"/>
          <a:ext cx="0" cy="0"/>
          <a:chOff x="0" y="0"/>
          <a:chExt cx="0" cy="0"/>
        </a:xfrm>
      </p:grpSpPr>
      <p:pic>
        <p:nvPicPr>
          <p:cNvPr id="34" name="Picture 33" descr="A screenshot of a computer&#10;&#10;Description automatically generated">
            <a:extLst>
              <a:ext uri="{FF2B5EF4-FFF2-40B4-BE49-F238E27FC236}">
                <a16:creationId xmlns:a16="http://schemas.microsoft.com/office/drawing/2014/main" id="{7C475459-22A9-6EEA-4E14-F5B454D86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3746" y="1092200"/>
            <a:ext cx="9757458" cy="5143397"/>
          </a:xfrm>
          <a:prstGeom prst="rect">
            <a:avLst/>
          </a:prstGeom>
        </p:spPr>
      </p:pic>
      <p:sp>
        <p:nvSpPr>
          <p:cNvPr id="2" name="Title 1"/>
          <p:cNvSpPr>
            <a:spLocks noGrp="1"/>
          </p:cNvSpPr>
          <p:nvPr>
            <p:ph type="title" hasCustomPrompt="1"/>
          </p:nvPr>
        </p:nvSpPr>
        <p:spPr>
          <a:xfrm>
            <a:off x="838200" y="365125"/>
            <a:ext cx="10515600" cy="727075"/>
          </a:xfrm>
        </p:spPr>
        <p:txBody>
          <a:bodyPr>
            <a:normAutofit/>
          </a:bodyPr>
          <a:lstStyle>
            <a:lvl1pPr algn="ctr">
              <a:defRPr sz="3200" b="0">
                <a:latin typeface="+mj-lt"/>
              </a:defRPr>
            </a:lvl1pPr>
          </a:lstStyle>
          <a:p>
            <a:r>
              <a:rPr lang="en-US"/>
              <a:t>Icon Resources</a:t>
            </a:r>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1263746" y="6257925"/>
            <a:ext cx="10515600" cy="469900"/>
          </a:xfrm>
          <a:prstGeom prst="rect">
            <a:avLst/>
          </a:prstGeom>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a:lnSpc>
                <a:spcPct val="120000"/>
              </a:lnSpc>
            </a:pPr>
            <a:r>
              <a:rPr lang="en-US" sz="1800">
                <a:hlinkClick r:id="rId3"/>
              </a:rPr>
              <a:t>https://www.canva.com/design/DAF_VktP_Ds/k-hP4dNyQROaRhlXHHOcVQ/edit?utm_content=DAF_VktP_Ds&amp;utm_campaign=designshare&amp;utm_medium=link2&amp;utm_source=sharebutton</a:t>
            </a:r>
            <a:r>
              <a:rPr lang="en-US" sz="1800"/>
              <a:t> </a:t>
            </a:r>
          </a:p>
        </p:txBody>
      </p:sp>
    </p:spTree>
    <p:extLst>
      <p:ext uri="{BB962C8B-B14F-4D97-AF65-F5344CB8AC3E}">
        <p14:creationId xmlns:p14="http://schemas.microsoft.com/office/powerpoint/2010/main" val="2947196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reMade Our Servi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365125"/>
            <a:ext cx="11049000" cy="727075"/>
          </a:xfrm>
        </p:spPr>
        <p:txBody>
          <a:bodyPr>
            <a:normAutofit/>
          </a:bodyPr>
          <a:lstStyle>
            <a:lvl1pPr algn="ctr">
              <a:defRPr sz="3200" b="0"/>
            </a:lvl1pPr>
          </a:lstStyle>
          <a:p>
            <a:pPr algn="ctr" rtl="0">
              <a:spcBef>
                <a:spcPts val="0"/>
              </a:spcBef>
              <a:spcAft>
                <a:spcPts val="0"/>
              </a:spcAft>
            </a:pPr>
            <a:r>
              <a:rPr lang="en-US" sz="3600" b="1" i="0" u="none" strike="noStrike">
                <a:solidFill>
                  <a:srgbClr val="000000"/>
                </a:solidFill>
                <a:effectLst/>
                <a:latin typeface="Poppins" pitchFamily="2" charset="77"/>
              </a:rPr>
              <a:t>Our full-service </a:t>
            </a:r>
            <a:r>
              <a:rPr lang="en-US" sz="3600" b="1" i="0" u="none" strike="noStrike">
                <a:solidFill>
                  <a:srgbClr val="B12945"/>
                </a:solidFill>
                <a:effectLst/>
                <a:latin typeface="Poppins" pitchFamily="2" charset="77"/>
              </a:rPr>
              <a:t>capabilities</a:t>
            </a:r>
            <a:r>
              <a:rPr lang="en-US" sz="3600" b="1" i="0" u="none" strike="noStrike">
                <a:solidFill>
                  <a:srgbClr val="000000"/>
                </a:solidFill>
                <a:effectLst/>
                <a:latin typeface="Poppins" pitchFamily="2" charset="77"/>
              </a:rPr>
              <a:t>. </a:t>
            </a:r>
            <a:endParaRPr lang="en-US" sz="360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71500" y="1121206"/>
            <a:ext cx="11049000" cy="4699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r>
              <a:rPr lang="en-US" sz="1600" b="0" i="0" u="none" strike="noStrike">
                <a:solidFill>
                  <a:srgbClr val="0D0D0D"/>
                </a:solidFill>
                <a:effectLst/>
                <a:latin typeface="Poppins" pitchFamily="2" charset="77"/>
              </a:rPr>
              <a:t>At Scrum Inc., we excel at building top-tier delivery systems for businesses. Our solutions are crafted to </a:t>
            </a:r>
            <a:r>
              <a:rPr lang="en-US" sz="1600" b="1" i="0" u="none" strike="noStrike">
                <a:solidFill>
                  <a:srgbClr val="0D0D0D"/>
                </a:solidFill>
                <a:effectLst/>
                <a:latin typeface="Poppins" pitchFamily="2" charset="77"/>
              </a:rPr>
              <a:t>deliver immediate and outstanding results</a:t>
            </a:r>
            <a:r>
              <a:rPr lang="en-US" sz="1600" b="0" i="0" u="none" strike="noStrike">
                <a:solidFill>
                  <a:srgbClr val="0D0D0D"/>
                </a:solidFill>
                <a:effectLst/>
                <a:latin typeface="Poppins" pitchFamily="2" charset="77"/>
              </a:rPr>
              <a:t>. We partner with you through every stage of agility. </a:t>
            </a:r>
            <a:endParaRPr lang="en-US" sz="1600" b="0">
              <a:effectLst/>
            </a:endParaRPr>
          </a:p>
        </p:txBody>
      </p:sp>
      <p:sp>
        <p:nvSpPr>
          <p:cNvPr id="3" name="Freeform 2">
            <a:extLst>
              <a:ext uri="{FF2B5EF4-FFF2-40B4-BE49-F238E27FC236}">
                <a16:creationId xmlns:a16="http://schemas.microsoft.com/office/drawing/2014/main" id="{5ED0AC5D-106C-9DA8-63A6-D8ACD6952EFC}"/>
              </a:ext>
            </a:extLst>
          </p:cNvPr>
          <p:cNvSpPr/>
          <p:nvPr userDrawn="1"/>
        </p:nvSpPr>
        <p:spPr>
          <a:xfrm>
            <a:off x="1551796" y="2350785"/>
            <a:ext cx="971938" cy="659298"/>
          </a:xfrm>
          <a:custGeom>
            <a:avLst/>
            <a:gdLst/>
            <a:ahLst/>
            <a:cxnLst/>
            <a:rect l="l" t="t" r="r" b="b"/>
            <a:pathLst>
              <a:path w="1721604" h="1162082">
                <a:moveTo>
                  <a:pt x="0" y="0"/>
                </a:moveTo>
                <a:lnTo>
                  <a:pt x="1721604" y="0"/>
                </a:lnTo>
                <a:lnTo>
                  <a:pt x="1721604" y="1162083"/>
                </a:lnTo>
                <a:lnTo>
                  <a:pt x="0" y="116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100">
              <a:latin typeface="Poppins" pitchFamily="2" charset="77"/>
              <a:cs typeface="Poppins" pitchFamily="2" charset="77"/>
            </a:endParaRPr>
          </a:p>
        </p:txBody>
      </p:sp>
      <p:sp>
        <p:nvSpPr>
          <p:cNvPr id="4" name="Freeform 3">
            <a:extLst>
              <a:ext uri="{FF2B5EF4-FFF2-40B4-BE49-F238E27FC236}">
                <a16:creationId xmlns:a16="http://schemas.microsoft.com/office/drawing/2014/main" id="{35E6178F-9892-52D9-C686-5A6B602C09FE}"/>
              </a:ext>
            </a:extLst>
          </p:cNvPr>
          <p:cNvSpPr/>
          <p:nvPr userDrawn="1"/>
        </p:nvSpPr>
        <p:spPr>
          <a:xfrm>
            <a:off x="6949613" y="2258142"/>
            <a:ext cx="809908" cy="752425"/>
          </a:xfrm>
          <a:custGeom>
            <a:avLst/>
            <a:gdLst/>
            <a:ahLst/>
            <a:cxnLst/>
            <a:rect l="l" t="t" r="r" b="b"/>
            <a:pathLst>
              <a:path w="1462269" h="1462269">
                <a:moveTo>
                  <a:pt x="0" y="0"/>
                </a:moveTo>
                <a:lnTo>
                  <a:pt x="1462269" y="0"/>
                </a:lnTo>
                <a:lnTo>
                  <a:pt x="1462269" y="1462269"/>
                </a:lnTo>
                <a:lnTo>
                  <a:pt x="0" y="1462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100">
              <a:latin typeface="Poppins" pitchFamily="2" charset="77"/>
              <a:cs typeface="Poppins" pitchFamily="2" charset="77"/>
            </a:endParaRPr>
          </a:p>
        </p:txBody>
      </p:sp>
      <p:sp>
        <p:nvSpPr>
          <p:cNvPr id="8" name="Freeform 4">
            <a:extLst>
              <a:ext uri="{FF2B5EF4-FFF2-40B4-BE49-F238E27FC236}">
                <a16:creationId xmlns:a16="http://schemas.microsoft.com/office/drawing/2014/main" id="{EC99F553-72EE-05DA-E60A-BC8BA472B616}"/>
              </a:ext>
            </a:extLst>
          </p:cNvPr>
          <p:cNvSpPr/>
          <p:nvPr userDrawn="1"/>
        </p:nvSpPr>
        <p:spPr>
          <a:xfrm>
            <a:off x="4059604" y="2258142"/>
            <a:ext cx="971938" cy="752425"/>
          </a:xfrm>
          <a:custGeom>
            <a:avLst/>
            <a:gdLst/>
            <a:ahLst/>
            <a:cxnLst/>
            <a:rect l="l" t="t" r="r" b="b"/>
            <a:pathLst>
              <a:path w="1732046" h="1381306">
                <a:moveTo>
                  <a:pt x="0" y="0"/>
                </a:moveTo>
                <a:lnTo>
                  <a:pt x="1732046" y="0"/>
                </a:lnTo>
                <a:lnTo>
                  <a:pt x="1732046" y="1381307"/>
                </a:lnTo>
                <a:lnTo>
                  <a:pt x="0" y="138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100">
              <a:latin typeface="Poppins" pitchFamily="2" charset="77"/>
              <a:cs typeface="Poppins" pitchFamily="2" charset="77"/>
            </a:endParaRPr>
          </a:p>
        </p:txBody>
      </p:sp>
      <p:sp>
        <p:nvSpPr>
          <p:cNvPr id="9" name="Freeform 5">
            <a:extLst>
              <a:ext uri="{FF2B5EF4-FFF2-40B4-BE49-F238E27FC236}">
                <a16:creationId xmlns:a16="http://schemas.microsoft.com/office/drawing/2014/main" id="{DFC4D964-61BA-756A-42B3-6AFD136D4B66}"/>
              </a:ext>
            </a:extLst>
          </p:cNvPr>
          <p:cNvSpPr/>
          <p:nvPr userDrawn="1"/>
        </p:nvSpPr>
        <p:spPr>
          <a:xfrm>
            <a:off x="9677592" y="2440043"/>
            <a:ext cx="910390" cy="570524"/>
          </a:xfrm>
          <a:custGeom>
            <a:avLst/>
            <a:gdLst/>
            <a:ahLst/>
            <a:cxnLst/>
            <a:rect l="l" t="t" r="r" b="b"/>
            <a:pathLst>
              <a:path w="1740315" h="1176888">
                <a:moveTo>
                  <a:pt x="0" y="0"/>
                </a:moveTo>
                <a:lnTo>
                  <a:pt x="1740315" y="0"/>
                </a:lnTo>
                <a:lnTo>
                  <a:pt x="1740315" y="1176888"/>
                </a:lnTo>
                <a:lnTo>
                  <a:pt x="0" y="1176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100">
              <a:latin typeface="Poppins" pitchFamily="2" charset="77"/>
              <a:cs typeface="Poppins" pitchFamily="2" charset="77"/>
            </a:endParaRPr>
          </a:p>
        </p:txBody>
      </p:sp>
      <p:sp>
        <p:nvSpPr>
          <p:cNvPr id="11" name="TextBox 7">
            <a:extLst>
              <a:ext uri="{FF2B5EF4-FFF2-40B4-BE49-F238E27FC236}">
                <a16:creationId xmlns:a16="http://schemas.microsoft.com/office/drawing/2014/main" id="{B7591F5A-1680-1389-92AC-BB97FEA89822}"/>
              </a:ext>
            </a:extLst>
          </p:cNvPr>
          <p:cNvSpPr txBox="1"/>
          <p:nvPr userDrawn="1"/>
        </p:nvSpPr>
        <p:spPr>
          <a:xfrm>
            <a:off x="841663" y="3345848"/>
            <a:ext cx="2392204" cy="2877711"/>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Partner with us from organizational strategy through execution. We help you design and build operating models, execute holistic portfolio alignment, establish high-performing teams, and drive the change management required for a successful transformation.</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Your outcomes are our metrics for success.</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Leadership workshop</a:t>
            </a:r>
          </a:p>
          <a:p>
            <a:pPr marL="319858" lvl="1" indent="-159929">
              <a:lnSpc>
                <a:spcPct val="100000"/>
              </a:lnSpc>
              <a:buFont typeface="Arial"/>
              <a:buChar char="•"/>
            </a:pPr>
            <a:r>
              <a:rPr lang="en-US" sz="1100">
                <a:solidFill>
                  <a:srgbClr val="000000"/>
                </a:solidFill>
                <a:latin typeface="Poppins" pitchFamily="2" charset="77"/>
                <a:cs typeface="Poppins" pitchFamily="2" charset="77"/>
              </a:rPr>
              <a:t>Team launch (EAT, EMS)</a:t>
            </a:r>
          </a:p>
          <a:p>
            <a:pPr marL="319858" lvl="1" indent="-159929">
              <a:lnSpc>
                <a:spcPct val="100000"/>
              </a:lnSpc>
              <a:buFont typeface="Arial"/>
              <a:buChar char="•"/>
            </a:pPr>
            <a:r>
              <a:rPr lang="en-US" sz="1100">
                <a:solidFill>
                  <a:srgbClr val="000000"/>
                </a:solidFill>
                <a:latin typeface="Poppins" pitchFamily="2" charset="77"/>
                <a:cs typeface="Poppins" pitchFamily="2" charset="77"/>
              </a:rPr>
              <a:t>Op model design</a:t>
            </a:r>
          </a:p>
          <a:p>
            <a:pPr>
              <a:lnSpc>
                <a:spcPct val="100000"/>
              </a:lnSpc>
            </a:pPr>
            <a:endParaRPr lang="en-US" sz="1100">
              <a:solidFill>
                <a:srgbClr val="000000"/>
              </a:solidFill>
              <a:latin typeface="Poppins" pitchFamily="2" charset="77"/>
              <a:cs typeface="Poppins" pitchFamily="2" charset="77"/>
            </a:endParaRPr>
          </a:p>
        </p:txBody>
      </p:sp>
      <p:sp>
        <p:nvSpPr>
          <p:cNvPr id="13" name="TextBox 9">
            <a:extLst>
              <a:ext uri="{FF2B5EF4-FFF2-40B4-BE49-F238E27FC236}">
                <a16:creationId xmlns:a16="http://schemas.microsoft.com/office/drawing/2014/main" id="{81BB02AD-1057-B4B0-BBC0-05CF2B5BD3F6}"/>
              </a:ext>
            </a:extLst>
          </p:cNvPr>
          <p:cNvSpPr txBox="1"/>
          <p:nvPr userDrawn="1"/>
        </p:nvSpPr>
        <p:spPr>
          <a:xfrm>
            <a:off x="3541060" y="3345848"/>
            <a:ext cx="2392204" cy="2708434"/>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Equip your teams and teams of teams with the skills to operationalize Agility. We deliver foundational and role-specific training, advanced Agile courses, Agile leadership coaching, and workshops.</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Our courses empower teams to deliver results at scale.</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Train the Trainer</a:t>
            </a:r>
          </a:p>
          <a:p>
            <a:pPr marL="319858" lvl="1" indent="-159929">
              <a:lnSpc>
                <a:spcPct val="100000"/>
              </a:lnSpc>
              <a:buFont typeface="Arial"/>
              <a:buChar char="•"/>
            </a:pPr>
            <a:r>
              <a:rPr lang="en-US" sz="1100">
                <a:solidFill>
                  <a:srgbClr val="000000"/>
                </a:solidFill>
                <a:latin typeface="Poppins" pitchFamily="2" charset="77"/>
                <a:cs typeface="Poppins" pitchFamily="2" charset="77"/>
              </a:rPr>
              <a:t>Agile Coach</a:t>
            </a:r>
          </a:p>
          <a:p>
            <a:pPr marL="319858" lvl="1" indent="-159929">
              <a:lnSpc>
                <a:spcPct val="100000"/>
              </a:lnSpc>
              <a:buFont typeface="Arial"/>
              <a:buChar char="•"/>
            </a:pPr>
            <a:r>
              <a:rPr lang="en-US" sz="1100">
                <a:solidFill>
                  <a:srgbClr val="000000"/>
                </a:solidFill>
                <a:latin typeface="Poppins" pitchFamily="2" charset="77"/>
                <a:cs typeface="Poppins" pitchFamily="2" charset="77"/>
              </a:rPr>
              <a:t>SM, PO, etc.</a:t>
            </a:r>
          </a:p>
          <a:p>
            <a:pPr>
              <a:lnSpc>
                <a:spcPct val="100000"/>
              </a:lnSpc>
            </a:pPr>
            <a:endParaRPr lang="en-US" sz="1100">
              <a:solidFill>
                <a:srgbClr val="000000"/>
              </a:solidFill>
              <a:latin typeface="Poppins" pitchFamily="2" charset="77"/>
              <a:cs typeface="Poppins" pitchFamily="2" charset="77"/>
            </a:endParaRPr>
          </a:p>
          <a:p>
            <a:pPr>
              <a:lnSpc>
                <a:spcPct val="100000"/>
              </a:lnSpc>
            </a:pPr>
            <a:endParaRPr lang="en-US" sz="1100">
              <a:solidFill>
                <a:srgbClr val="000000"/>
              </a:solidFill>
              <a:latin typeface="Poppins" pitchFamily="2" charset="77"/>
              <a:cs typeface="Poppins" pitchFamily="2" charset="77"/>
            </a:endParaRPr>
          </a:p>
        </p:txBody>
      </p:sp>
      <p:sp>
        <p:nvSpPr>
          <p:cNvPr id="15" name="TextBox 11">
            <a:extLst>
              <a:ext uri="{FF2B5EF4-FFF2-40B4-BE49-F238E27FC236}">
                <a16:creationId xmlns:a16="http://schemas.microsoft.com/office/drawing/2014/main" id="{97DD1D44-1295-1D04-82AE-193EC33CCD1C}"/>
              </a:ext>
            </a:extLst>
          </p:cNvPr>
          <p:cNvSpPr txBox="1"/>
          <p:nvPr userDrawn="1"/>
        </p:nvSpPr>
        <p:spPr>
          <a:xfrm>
            <a:off x="6238873" y="3345848"/>
            <a:ext cx="2392204" cy="2708434"/>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Build key competencies in house. Develop your own internal Agile practice through customized agility playbooks and upskilling internal coaches through our proven Agile Education Program pathway.</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Own your Agile transformation.</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Agile assessments</a:t>
            </a:r>
          </a:p>
          <a:p>
            <a:pPr marL="319858" lvl="1" indent="-159929">
              <a:lnSpc>
                <a:spcPct val="100000"/>
              </a:lnSpc>
              <a:buFont typeface="Arial"/>
              <a:buChar char="•"/>
            </a:pPr>
            <a:r>
              <a:rPr lang="en-US" sz="1100">
                <a:solidFill>
                  <a:srgbClr val="000000"/>
                </a:solidFill>
                <a:latin typeface="Poppins" pitchFamily="2" charset="77"/>
                <a:cs typeface="Poppins" pitchFamily="2" charset="77"/>
              </a:rPr>
              <a:t>Coaching / ongoing consulting support</a:t>
            </a:r>
          </a:p>
          <a:p>
            <a:pPr marL="319858" lvl="1" indent="-159929">
              <a:lnSpc>
                <a:spcPct val="100000"/>
              </a:lnSpc>
              <a:buFont typeface="Arial"/>
              <a:buChar char="•"/>
            </a:pPr>
            <a:r>
              <a:rPr lang="en-US" sz="1100">
                <a:solidFill>
                  <a:srgbClr val="000000"/>
                </a:solidFill>
                <a:latin typeface="Poppins" pitchFamily="2" charset="77"/>
                <a:cs typeface="Poppins" pitchFamily="2" charset="77"/>
              </a:rPr>
              <a:t>Partnership with internal trainers/coaches</a:t>
            </a:r>
          </a:p>
          <a:p>
            <a:pPr>
              <a:lnSpc>
                <a:spcPct val="100000"/>
              </a:lnSpc>
            </a:pPr>
            <a:endParaRPr lang="en-US" sz="1100">
              <a:solidFill>
                <a:srgbClr val="000000"/>
              </a:solidFill>
              <a:latin typeface="Poppins" pitchFamily="2" charset="77"/>
              <a:cs typeface="Poppins" pitchFamily="2" charset="77"/>
            </a:endParaRPr>
          </a:p>
        </p:txBody>
      </p:sp>
      <p:sp>
        <p:nvSpPr>
          <p:cNvPr id="17" name="TextBox 13">
            <a:extLst>
              <a:ext uri="{FF2B5EF4-FFF2-40B4-BE49-F238E27FC236}">
                <a16:creationId xmlns:a16="http://schemas.microsoft.com/office/drawing/2014/main" id="{EB328592-1A49-E5C4-AB17-AA1C30252264}"/>
              </a:ext>
            </a:extLst>
          </p:cNvPr>
          <p:cNvSpPr txBox="1"/>
          <p:nvPr userDrawn="1"/>
        </p:nvSpPr>
        <p:spPr>
          <a:xfrm>
            <a:off x="8936686" y="3345848"/>
            <a:ext cx="2392205" cy="3046988"/>
          </a:xfrm>
          <a:prstGeom prst="rect">
            <a:avLst/>
          </a:prstGeom>
        </p:spPr>
        <p:txBody>
          <a:bodyPr wrap="square" lIns="0" tIns="0" rIns="0" bIns="0" rtlCol="0" anchor="t">
            <a:spAutoFit/>
          </a:bodyPr>
          <a:lstStyle/>
          <a:p>
            <a:pPr>
              <a:lnSpc>
                <a:spcPct val="100000"/>
              </a:lnSpc>
            </a:pPr>
            <a:r>
              <a:rPr lang="en-US" sz="1100">
                <a:solidFill>
                  <a:srgbClr val="000000"/>
                </a:solidFill>
                <a:latin typeface="Poppins" pitchFamily="2" charset="77"/>
                <a:cs typeface="Poppins" pitchFamily="2" charset="77"/>
              </a:rPr>
              <a:t>Adopt your one-stop agile transformation digital co-pilot. Leverage on-demand learning, context-specific micro lessons, real time analytics of Agile performance, and dynamic digital coaching for your teams and leadership.</a:t>
            </a:r>
          </a:p>
          <a:p>
            <a:pPr>
              <a:lnSpc>
                <a:spcPct val="100000"/>
              </a:lnSpc>
            </a:pPr>
            <a:endParaRPr lang="en-US" sz="1100">
              <a:solidFill>
                <a:srgbClr val="000000"/>
              </a:solidFill>
              <a:latin typeface="Poppins" pitchFamily="2" charset="77"/>
              <a:cs typeface="Poppins" pitchFamily="2" charset="77"/>
            </a:endParaRPr>
          </a:p>
          <a:p>
            <a:pPr>
              <a:lnSpc>
                <a:spcPct val="100000"/>
              </a:lnSpc>
            </a:pPr>
            <a:r>
              <a:rPr lang="en-US" sz="1100">
                <a:solidFill>
                  <a:srgbClr val="000000"/>
                </a:solidFill>
                <a:latin typeface="Poppins" pitchFamily="2" charset="77"/>
                <a:cs typeface="Poppins" pitchFamily="2" charset="77"/>
              </a:rPr>
              <a:t>Deliver results that scale with you.</a:t>
            </a:r>
          </a:p>
          <a:p>
            <a:pPr>
              <a:lnSpc>
                <a:spcPct val="100000"/>
              </a:lnSpc>
            </a:pPr>
            <a:endParaRPr lang="en-US" sz="1100">
              <a:solidFill>
                <a:srgbClr val="000000"/>
              </a:solidFill>
              <a:latin typeface="Poppins" pitchFamily="2" charset="77"/>
              <a:cs typeface="Poppins" pitchFamily="2" charset="77"/>
            </a:endParaRPr>
          </a:p>
          <a:p>
            <a:pPr marL="319858" lvl="1" indent="-159929">
              <a:lnSpc>
                <a:spcPct val="100000"/>
              </a:lnSpc>
              <a:buFont typeface="Arial"/>
              <a:buChar char="•"/>
            </a:pPr>
            <a:r>
              <a:rPr lang="en-US" sz="1100">
                <a:solidFill>
                  <a:srgbClr val="000000"/>
                </a:solidFill>
                <a:latin typeface="Poppins" pitchFamily="2" charset="77"/>
                <a:cs typeface="Poppins" pitchFamily="2" charset="77"/>
              </a:rPr>
              <a:t>Digital licenses to digital courses, team-level and scaling</a:t>
            </a:r>
          </a:p>
          <a:p>
            <a:pPr marL="319858" lvl="1" indent="-159929">
              <a:lnSpc>
                <a:spcPct val="100000"/>
              </a:lnSpc>
              <a:buFont typeface="Arial"/>
              <a:buChar char="•"/>
            </a:pPr>
            <a:r>
              <a:rPr lang="en-US" sz="1100">
                <a:solidFill>
                  <a:srgbClr val="000000"/>
                </a:solidFill>
                <a:latin typeface="Poppins" pitchFamily="2" charset="77"/>
                <a:cs typeface="Poppins" pitchFamily="2" charset="77"/>
              </a:rPr>
              <a:t>Digital course enablement with agile consultant</a:t>
            </a:r>
          </a:p>
          <a:p>
            <a:pPr>
              <a:lnSpc>
                <a:spcPct val="100000"/>
              </a:lnSpc>
            </a:pPr>
            <a:endParaRPr lang="en-US" sz="1100">
              <a:solidFill>
                <a:srgbClr val="000000"/>
              </a:solidFill>
              <a:latin typeface="Poppins" pitchFamily="2" charset="77"/>
              <a:cs typeface="Poppins" pitchFamily="2" charset="77"/>
            </a:endParaRPr>
          </a:p>
          <a:p>
            <a:pPr>
              <a:lnSpc>
                <a:spcPct val="100000"/>
              </a:lnSpc>
            </a:pPr>
            <a:endParaRPr lang="en-US" sz="1100">
              <a:solidFill>
                <a:srgbClr val="000000"/>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1351F1F6-DF27-ED4E-5FFC-57D8C05110F3}"/>
              </a:ext>
            </a:extLst>
          </p:cNvPr>
          <p:cNvSpPr txBox="1"/>
          <p:nvPr userDrawn="1"/>
        </p:nvSpPr>
        <p:spPr>
          <a:xfrm>
            <a:off x="3860455" y="3050683"/>
            <a:ext cx="1361660" cy="276999"/>
          </a:xfrm>
          <a:prstGeom prst="rect">
            <a:avLst/>
          </a:prstGeom>
          <a:noFill/>
        </p:spPr>
        <p:txBody>
          <a:bodyPr wrap="square" rtlCol="0">
            <a:spAutoFit/>
          </a:bodyPr>
          <a:lstStyle/>
          <a:p>
            <a:pPr algn="ctr"/>
            <a:r>
              <a:rPr lang="en-US" sz="1200" b="1">
                <a:latin typeface="Poppins" pitchFamily="2" charset="77"/>
                <a:cs typeface="Poppins" pitchFamily="2" charset="77"/>
              </a:rPr>
              <a:t>Agile Training</a:t>
            </a:r>
          </a:p>
        </p:txBody>
      </p:sp>
      <p:sp>
        <p:nvSpPr>
          <p:cNvPr id="18" name="TextBox 17">
            <a:extLst>
              <a:ext uri="{FF2B5EF4-FFF2-40B4-BE49-F238E27FC236}">
                <a16:creationId xmlns:a16="http://schemas.microsoft.com/office/drawing/2014/main" id="{7F2D3150-AA72-087A-0F58-C98C1DCFB512}"/>
              </a:ext>
            </a:extLst>
          </p:cNvPr>
          <p:cNvSpPr txBox="1"/>
          <p:nvPr userDrawn="1"/>
        </p:nvSpPr>
        <p:spPr>
          <a:xfrm>
            <a:off x="6389134" y="3050683"/>
            <a:ext cx="2091681" cy="276999"/>
          </a:xfrm>
          <a:prstGeom prst="rect">
            <a:avLst/>
          </a:prstGeom>
          <a:noFill/>
        </p:spPr>
        <p:txBody>
          <a:bodyPr wrap="square" rtlCol="0">
            <a:spAutoFit/>
          </a:bodyPr>
          <a:lstStyle/>
          <a:p>
            <a:pPr algn="ctr"/>
            <a:r>
              <a:rPr lang="en-US" sz="1200" b="1">
                <a:latin typeface="Poppins" pitchFamily="2" charset="77"/>
                <a:cs typeface="Poppins" pitchFamily="2" charset="77"/>
              </a:rPr>
              <a:t>Self-Sustaining Agility</a:t>
            </a:r>
          </a:p>
        </p:txBody>
      </p:sp>
      <p:sp>
        <p:nvSpPr>
          <p:cNvPr id="19" name="TextBox 18">
            <a:extLst>
              <a:ext uri="{FF2B5EF4-FFF2-40B4-BE49-F238E27FC236}">
                <a16:creationId xmlns:a16="http://schemas.microsoft.com/office/drawing/2014/main" id="{A8D17E6C-CEC9-3808-D279-BE940C0E0C64}"/>
              </a:ext>
            </a:extLst>
          </p:cNvPr>
          <p:cNvSpPr txBox="1"/>
          <p:nvPr userDrawn="1"/>
        </p:nvSpPr>
        <p:spPr>
          <a:xfrm>
            <a:off x="9086947" y="3050682"/>
            <a:ext cx="2091681" cy="276999"/>
          </a:xfrm>
          <a:prstGeom prst="rect">
            <a:avLst/>
          </a:prstGeom>
          <a:noFill/>
        </p:spPr>
        <p:txBody>
          <a:bodyPr wrap="square" rtlCol="0">
            <a:spAutoFit/>
          </a:bodyPr>
          <a:lstStyle/>
          <a:p>
            <a:pPr algn="ctr"/>
            <a:r>
              <a:rPr lang="en-US" sz="1200" b="1">
                <a:latin typeface="Poppins" pitchFamily="2" charset="77"/>
                <a:cs typeface="Poppins" pitchFamily="2" charset="77"/>
              </a:rPr>
              <a:t>Digital Co-Pilot</a:t>
            </a:r>
          </a:p>
        </p:txBody>
      </p:sp>
      <p:sp>
        <p:nvSpPr>
          <p:cNvPr id="20" name="TextBox 19">
            <a:extLst>
              <a:ext uri="{FF2B5EF4-FFF2-40B4-BE49-F238E27FC236}">
                <a16:creationId xmlns:a16="http://schemas.microsoft.com/office/drawing/2014/main" id="{3D8B9D6C-2BCD-1894-8491-1FD66925997D}"/>
              </a:ext>
            </a:extLst>
          </p:cNvPr>
          <p:cNvSpPr txBox="1"/>
          <p:nvPr userDrawn="1"/>
        </p:nvSpPr>
        <p:spPr>
          <a:xfrm>
            <a:off x="890547" y="3056616"/>
            <a:ext cx="1762936" cy="276999"/>
          </a:xfrm>
          <a:prstGeom prst="rect">
            <a:avLst/>
          </a:prstGeom>
          <a:noFill/>
        </p:spPr>
        <p:txBody>
          <a:bodyPr wrap="square" rtlCol="0">
            <a:spAutoFit/>
          </a:bodyPr>
          <a:lstStyle/>
          <a:p>
            <a:pPr algn="ctr"/>
            <a:r>
              <a:rPr lang="en-US" sz="1200" b="1">
                <a:latin typeface="Poppins" pitchFamily="2" charset="77"/>
                <a:cs typeface="Poppins" pitchFamily="2" charset="77"/>
              </a:rPr>
              <a:t>Consulting Services</a:t>
            </a:r>
          </a:p>
        </p:txBody>
      </p:sp>
    </p:spTree>
    <p:extLst>
      <p:ext uri="{BB962C8B-B14F-4D97-AF65-F5344CB8AC3E}">
        <p14:creationId xmlns:p14="http://schemas.microsoft.com/office/powerpoint/2010/main" val="104963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re Made Social Proo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105" y="365125"/>
            <a:ext cx="11030558" cy="727075"/>
          </a:xfrm>
        </p:spPr>
        <p:txBody>
          <a:bodyPr>
            <a:normAutofit/>
          </a:bodyPr>
          <a:lstStyle>
            <a:lvl1pPr algn="ctr">
              <a:defRPr sz="3200"/>
            </a:lvl1pPr>
          </a:lstStyle>
          <a:p>
            <a:pPr algn="ctr" rtl="0">
              <a:spcBef>
                <a:spcPts val="0"/>
              </a:spcBef>
              <a:spcAft>
                <a:spcPts val="0"/>
              </a:spcAft>
            </a:pPr>
            <a:r>
              <a:rPr lang="en-US" sz="3600" b="1" i="0" u="none" strike="noStrike">
                <a:solidFill>
                  <a:srgbClr val="000000"/>
                </a:solidFill>
                <a:effectLst/>
                <a:latin typeface="Poppins" pitchFamily="2" charset="77"/>
              </a:rPr>
              <a:t>It </a:t>
            </a:r>
            <a:r>
              <a:rPr lang="en-US" sz="3600" b="1" i="0" u="none" strike="noStrike">
                <a:solidFill>
                  <a:srgbClr val="B12945"/>
                </a:solidFill>
                <a:effectLst/>
                <a:latin typeface="Poppins" pitchFamily="2" charset="77"/>
              </a:rPr>
              <a:t>can</a:t>
            </a:r>
            <a:r>
              <a:rPr lang="en-US" sz="3600" b="1" i="0" u="none" strike="noStrike">
                <a:solidFill>
                  <a:srgbClr val="000000"/>
                </a:solidFill>
                <a:effectLst/>
                <a:latin typeface="Poppins" pitchFamily="2" charset="77"/>
              </a:rPr>
              <a:t> work here.</a:t>
            </a:r>
            <a:endParaRPr lang="en-US" sz="3600"/>
          </a:p>
        </p:txBody>
      </p:sp>
      <p:sp>
        <p:nvSpPr>
          <p:cNvPr id="6" name="Title 1">
            <a:extLst>
              <a:ext uri="{FF2B5EF4-FFF2-40B4-BE49-F238E27FC236}">
                <a16:creationId xmlns:a16="http://schemas.microsoft.com/office/drawing/2014/main" id="{D92FADE5-775D-6E68-166E-9A5019FF2ADA}"/>
              </a:ext>
            </a:extLst>
          </p:cNvPr>
          <p:cNvSpPr txBox="1">
            <a:spLocks/>
          </p:cNvSpPr>
          <p:nvPr userDrawn="1"/>
        </p:nvSpPr>
        <p:spPr>
          <a:xfrm>
            <a:off x="596105" y="1092200"/>
            <a:ext cx="11024395" cy="4699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Poppins" pitchFamily="2" charset="77"/>
                <a:ea typeface="+mj-ea"/>
                <a:cs typeface="Poppins" pitchFamily="2" charset="77"/>
              </a:defRPr>
            </a:lvl1pPr>
          </a:lstStyle>
          <a:p>
            <a:pPr algn="ctr" rtl="0">
              <a:spcBef>
                <a:spcPts val="0"/>
              </a:spcBef>
              <a:spcAft>
                <a:spcPts val="0"/>
              </a:spcAft>
            </a:pPr>
            <a:r>
              <a:rPr lang="en-US" sz="1600" b="0" i="0" u="none" strike="noStrike">
                <a:solidFill>
                  <a:srgbClr val="171616"/>
                </a:solidFill>
                <a:effectLst/>
                <a:latin typeface="Poppins" pitchFamily="2" charset="77"/>
              </a:rPr>
              <a:t>Dr. Jeff Sutherland founded Scrum Inc. to pioneer the application of agility outside of IT. </a:t>
            </a:r>
            <a:endParaRPr lang="en-US" sz="1000" b="0">
              <a:effectLst/>
            </a:endParaRPr>
          </a:p>
        </p:txBody>
      </p:sp>
      <p:grpSp>
        <p:nvGrpSpPr>
          <p:cNvPr id="47" name="Group 46">
            <a:extLst>
              <a:ext uri="{FF2B5EF4-FFF2-40B4-BE49-F238E27FC236}">
                <a16:creationId xmlns:a16="http://schemas.microsoft.com/office/drawing/2014/main" id="{BEDC1DA2-B090-CCC5-3566-1388F92780C3}"/>
              </a:ext>
            </a:extLst>
          </p:cNvPr>
          <p:cNvGrpSpPr/>
          <p:nvPr userDrawn="1"/>
        </p:nvGrpSpPr>
        <p:grpSpPr>
          <a:xfrm>
            <a:off x="686305" y="1628875"/>
            <a:ext cx="3192651" cy="2578653"/>
            <a:chOff x="682216" y="1407117"/>
            <a:chExt cx="3192651" cy="2650472"/>
          </a:xfrm>
        </p:grpSpPr>
        <p:grpSp>
          <p:nvGrpSpPr>
            <p:cNvPr id="4" name="Group 3">
              <a:extLst>
                <a:ext uri="{FF2B5EF4-FFF2-40B4-BE49-F238E27FC236}">
                  <a16:creationId xmlns:a16="http://schemas.microsoft.com/office/drawing/2014/main" id="{636E71B7-2E74-5A37-97DE-9AF64296A0B8}"/>
                </a:ext>
              </a:extLst>
            </p:cNvPr>
            <p:cNvGrpSpPr/>
            <p:nvPr userDrawn="1"/>
          </p:nvGrpSpPr>
          <p:grpSpPr>
            <a:xfrm>
              <a:off x="1302934" y="1407117"/>
              <a:ext cx="1951216" cy="2064018"/>
              <a:chOff x="-40320" y="9525"/>
              <a:chExt cx="781681" cy="780672"/>
            </a:xfrm>
          </p:grpSpPr>
          <p:sp>
            <p:nvSpPr>
              <p:cNvPr id="9" name="Freeform 8">
                <a:extLst>
                  <a:ext uri="{FF2B5EF4-FFF2-40B4-BE49-F238E27FC236}">
                    <a16:creationId xmlns:a16="http://schemas.microsoft.com/office/drawing/2014/main" id="{7F4C03E3-6404-7C3F-3700-EFE58C5E60C4}"/>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10" name="TextBox 4">
                <a:extLst>
                  <a:ext uri="{FF2B5EF4-FFF2-40B4-BE49-F238E27FC236}">
                    <a16:creationId xmlns:a16="http://schemas.microsoft.com/office/drawing/2014/main" id="{34A47FE7-5ADD-FDAC-F910-2C02E68DABBC}"/>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46" name="Rectangle 45">
              <a:extLst>
                <a:ext uri="{FF2B5EF4-FFF2-40B4-BE49-F238E27FC236}">
                  <a16:creationId xmlns:a16="http://schemas.microsoft.com/office/drawing/2014/main" id="{5CFEEB24-BC1C-F18F-A48E-9929057DEDA6}"/>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576D94BD-569B-B034-F774-F0075DB34A5C}"/>
              </a:ext>
            </a:extLst>
          </p:cNvPr>
          <p:cNvGrpSpPr/>
          <p:nvPr userDrawn="1"/>
        </p:nvGrpSpPr>
        <p:grpSpPr>
          <a:xfrm>
            <a:off x="4499674" y="1628875"/>
            <a:ext cx="3192651" cy="2578653"/>
            <a:chOff x="682216" y="1407117"/>
            <a:chExt cx="3192651" cy="2650472"/>
          </a:xfrm>
        </p:grpSpPr>
        <p:grpSp>
          <p:nvGrpSpPr>
            <p:cNvPr id="54" name="Group 53">
              <a:extLst>
                <a:ext uri="{FF2B5EF4-FFF2-40B4-BE49-F238E27FC236}">
                  <a16:creationId xmlns:a16="http://schemas.microsoft.com/office/drawing/2014/main" id="{22F765B9-5BAE-6FDA-E168-59CE478DA7E8}"/>
                </a:ext>
              </a:extLst>
            </p:cNvPr>
            <p:cNvGrpSpPr/>
            <p:nvPr userDrawn="1"/>
          </p:nvGrpSpPr>
          <p:grpSpPr>
            <a:xfrm>
              <a:off x="1302934" y="1407117"/>
              <a:ext cx="1951216" cy="2064018"/>
              <a:chOff x="-40320" y="9525"/>
              <a:chExt cx="781681" cy="780672"/>
            </a:xfrm>
          </p:grpSpPr>
          <p:sp>
            <p:nvSpPr>
              <p:cNvPr id="56" name="Freeform 55">
                <a:extLst>
                  <a:ext uri="{FF2B5EF4-FFF2-40B4-BE49-F238E27FC236}">
                    <a16:creationId xmlns:a16="http://schemas.microsoft.com/office/drawing/2014/main" id="{982B4CE9-AB8B-51CD-8951-D73102578575}"/>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57" name="TextBox 4">
                <a:extLst>
                  <a:ext uri="{FF2B5EF4-FFF2-40B4-BE49-F238E27FC236}">
                    <a16:creationId xmlns:a16="http://schemas.microsoft.com/office/drawing/2014/main" id="{26F8F319-3E6E-BA86-B69C-EDA023F71AE3}"/>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55" name="Rectangle 54">
              <a:extLst>
                <a:ext uri="{FF2B5EF4-FFF2-40B4-BE49-F238E27FC236}">
                  <a16:creationId xmlns:a16="http://schemas.microsoft.com/office/drawing/2014/main" id="{EE7AD153-EA3A-F4C7-2B28-7BB38214E63C}"/>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894A2B2F-4A2E-F32D-B2F4-022B56C312EF}"/>
              </a:ext>
            </a:extLst>
          </p:cNvPr>
          <p:cNvGrpSpPr/>
          <p:nvPr userDrawn="1"/>
        </p:nvGrpSpPr>
        <p:grpSpPr>
          <a:xfrm>
            <a:off x="8313043" y="1628875"/>
            <a:ext cx="3192651" cy="2578653"/>
            <a:chOff x="682216" y="1407117"/>
            <a:chExt cx="3192651" cy="2650472"/>
          </a:xfrm>
        </p:grpSpPr>
        <p:grpSp>
          <p:nvGrpSpPr>
            <p:cNvPr id="59" name="Group 58">
              <a:extLst>
                <a:ext uri="{FF2B5EF4-FFF2-40B4-BE49-F238E27FC236}">
                  <a16:creationId xmlns:a16="http://schemas.microsoft.com/office/drawing/2014/main" id="{8FCCB223-C0FF-859E-3AC1-561FC2860FB7}"/>
                </a:ext>
              </a:extLst>
            </p:cNvPr>
            <p:cNvGrpSpPr/>
            <p:nvPr userDrawn="1"/>
          </p:nvGrpSpPr>
          <p:grpSpPr>
            <a:xfrm>
              <a:off x="1302934" y="1407117"/>
              <a:ext cx="1951216" cy="2064018"/>
              <a:chOff x="-40320" y="9525"/>
              <a:chExt cx="781681" cy="780672"/>
            </a:xfrm>
          </p:grpSpPr>
          <p:sp>
            <p:nvSpPr>
              <p:cNvPr id="61" name="Freeform 60">
                <a:extLst>
                  <a:ext uri="{FF2B5EF4-FFF2-40B4-BE49-F238E27FC236}">
                    <a16:creationId xmlns:a16="http://schemas.microsoft.com/office/drawing/2014/main" id="{4BC834A3-84EC-584B-A188-4778F7E48BE2}"/>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62" name="TextBox 4">
                <a:extLst>
                  <a:ext uri="{FF2B5EF4-FFF2-40B4-BE49-F238E27FC236}">
                    <a16:creationId xmlns:a16="http://schemas.microsoft.com/office/drawing/2014/main" id="{FB47E670-C0D4-0A76-9520-E58D3EA1034F}"/>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60" name="Rectangle 59">
              <a:extLst>
                <a:ext uri="{FF2B5EF4-FFF2-40B4-BE49-F238E27FC236}">
                  <a16:creationId xmlns:a16="http://schemas.microsoft.com/office/drawing/2014/main" id="{7AE359E0-D1C2-2080-0577-419721AADD81}"/>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B3A64CC5-4C4C-65DC-9446-2402EE97B54A}"/>
              </a:ext>
            </a:extLst>
          </p:cNvPr>
          <p:cNvSpPr txBox="1"/>
          <p:nvPr userDrawn="1"/>
        </p:nvSpPr>
        <p:spPr>
          <a:xfrm>
            <a:off x="627652" y="2910690"/>
            <a:ext cx="3273622" cy="1296509"/>
          </a:xfrm>
          <a:prstGeom prst="rect">
            <a:avLst/>
          </a:prstGeom>
          <a:noFill/>
        </p:spPr>
        <p:txBody>
          <a:bodyPr wrap="square">
            <a:spAutoFit/>
          </a:bodyPr>
          <a:lstStyle/>
          <a:p>
            <a:pPr algn="ctr">
              <a:lnSpc>
                <a:spcPts val="2386"/>
              </a:lnSpc>
            </a:pPr>
            <a:r>
              <a:rPr lang="en-US" sz="1300">
                <a:solidFill>
                  <a:srgbClr val="000000"/>
                </a:solidFill>
                <a:latin typeface="Poppins"/>
              </a:rPr>
              <a:t>Operations, Training, Logistics, Technology, Headquarters, Readiness, Ships, Radar, Missiles, Air Operations.</a:t>
            </a:r>
          </a:p>
        </p:txBody>
      </p:sp>
      <p:sp>
        <p:nvSpPr>
          <p:cNvPr id="66" name="TextBox 65">
            <a:extLst>
              <a:ext uri="{FF2B5EF4-FFF2-40B4-BE49-F238E27FC236}">
                <a16:creationId xmlns:a16="http://schemas.microsoft.com/office/drawing/2014/main" id="{B2A79A8C-FB06-3F65-492A-B7BCC03F2006}"/>
              </a:ext>
            </a:extLst>
          </p:cNvPr>
          <p:cNvSpPr txBox="1"/>
          <p:nvPr userDrawn="1"/>
        </p:nvSpPr>
        <p:spPr>
          <a:xfrm>
            <a:off x="4505616" y="2842515"/>
            <a:ext cx="3192651" cy="1000274"/>
          </a:xfrm>
          <a:prstGeom prst="rect">
            <a:avLst/>
          </a:prstGeom>
          <a:noFill/>
        </p:spPr>
        <p:txBody>
          <a:bodyPr wrap="square">
            <a:spAutoFit/>
          </a:bodyPr>
          <a:lstStyle/>
          <a:p>
            <a:pPr algn="ctr">
              <a:lnSpc>
                <a:spcPts val="2379"/>
              </a:lnSpc>
            </a:pPr>
            <a:r>
              <a:rPr lang="en-US" sz="1300">
                <a:solidFill>
                  <a:srgbClr val="000000"/>
                </a:solidFill>
                <a:latin typeface="Poppins"/>
              </a:rPr>
              <a:t>Vaccine Development, Molecular Candidate Research, Medical Trial Innovation.</a:t>
            </a:r>
          </a:p>
        </p:txBody>
      </p:sp>
      <p:sp>
        <p:nvSpPr>
          <p:cNvPr id="68" name="TextBox 67">
            <a:extLst>
              <a:ext uri="{FF2B5EF4-FFF2-40B4-BE49-F238E27FC236}">
                <a16:creationId xmlns:a16="http://schemas.microsoft.com/office/drawing/2014/main" id="{45DF23BF-FB4D-68FB-E3D0-D3840098E64D}"/>
              </a:ext>
            </a:extLst>
          </p:cNvPr>
          <p:cNvSpPr txBox="1"/>
          <p:nvPr userDrawn="1"/>
        </p:nvSpPr>
        <p:spPr>
          <a:xfrm>
            <a:off x="8272557" y="2831337"/>
            <a:ext cx="3273622" cy="992579"/>
          </a:xfrm>
          <a:prstGeom prst="rect">
            <a:avLst/>
          </a:prstGeom>
          <a:noFill/>
        </p:spPr>
        <p:txBody>
          <a:bodyPr wrap="square">
            <a:spAutoFit/>
          </a:bodyPr>
          <a:lstStyle/>
          <a:p>
            <a:pPr algn="ctr">
              <a:lnSpc>
                <a:spcPts val="2380"/>
              </a:lnSpc>
            </a:pPr>
            <a:r>
              <a:rPr lang="en-US" sz="1300">
                <a:solidFill>
                  <a:srgbClr val="000000"/>
                </a:solidFill>
                <a:latin typeface="Poppins"/>
              </a:rPr>
              <a:t>Global Investment Firms, Trading Operations, Regulatory Compliance, Banking Operations.</a:t>
            </a:r>
          </a:p>
        </p:txBody>
      </p:sp>
      <p:grpSp>
        <p:nvGrpSpPr>
          <p:cNvPr id="69" name="Group 68">
            <a:extLst>
              <a:ext uri="{FF2B5EF4-FFF2-40B4-BE49-F238E27FC236}">
                <a16:creationId xmlns:a16="http://schemas.microsoft.com/office/drawing/2014/main" id="{12627066-7158-41F3-2539-9136E6D81740}"/>
              </a:ext>
            </a:extLst>
          </p:cNvPr>
          <p:cNvGrpSpPr/>
          <p:nvPr userDrawn="1"/>
        </p:nvGrpSpPr>
        <p:grpSpPr>
          <a:xfrm>
            <a:off x="686305" y="4091680"/>
            <a:ext cx="3192651" cy="2578653"/>
            <a:chOff x="682216" y="1407117"/>
            <a:chExt cx="3192651" cy="2650472"/>
          </a:xfrm>
        </p:grpSpPr>
        <p:grpSp>
          <p:nvGrpSpPr>
            <p:cNvPr id="70" name="Group 69">
              <a:extLst>
                <a:ext uri="{FF2B5EF4-FFF2-40B4-BE49-F238E27FC236}">
                  <a16:creationId xmlns:a16="http://schemas.microsoft.com/office/drawing/2014/main" id="{9457AD96-4754-2B60-2311-C75F622F7575}"/>
                </a:ext>
              </a:extLst>
            </p:cNvPr>
            <p:cNvGrpSpPr/>
            <p:nvPr userDrawn="1"/>
          </p:nvGrpSpPr>
          <p:grpSpPr>
            <a:xfrm>
              <a:off x="1302934" y="1407117"/>
              <a:ext cx="1951216" cy="2064018"/>
              <a:chOff x="-40320" y="9525"/>
              <a:chExt cx="781681" cy="780672"/>
            </a:xfrm>
          </p:grpSpPr>
          <p:sp>
            <p:nvSpPr>
              <p:cNvPr id="72" name="Freeform 71">
                <a:extLst>
                  <a:ext uri="{FF2B5EF4-FFF2-40B4-BE49-F238E27FC236}">
                    <a16:creationId xmlns:a16="http://schemas.microsoft.com/office/drawing/2014/main" id="{FCD74DC9-9034-BDAC-A07A-85E3CAF7AC87}"/>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3" name="TextBox 4">
                <a:extLst>
                  <a:ext uri="{FF2B5EF4-FFF2-40B4-BE49-F238E27FC236}">
                    <a16:creationId xmlns:a16="http://schemas.microsoft.com/office/drawing/2014/main" id="{E2A3C3AE-18A6-36B5-636A-3D38EE1F3456}"/>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71" name="Rectangle 70">
              <a:extLst>
                <a:ext uri="{FF2B5EF4-FFF2-40B4-BE49-F238E27FC236}">
                  <a16:creationId xmlns:a16="http://schemas.microsoft.com/office/drawing/2014/main" id="{33A6DE36-3F40-440F-9801-D056550D85BA}"/>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0EBA0041-B1F9-AEE6-BC0E-FAC5EC171E6D}"/>
              </a:ext>
            </a:extLst>
          </p:cNvPr>
          <p:cNvGrpSpPr/>
          <p:nvPr userDrawn="1"/>
        </p:nvGrpSpPr>
        <p:grpSpPr>
          <a:xfrm>
            <a:off x="4499674" y="4091680"/>
            <a:ext cx="3192651" cy="2578653"/>
            <a:chOff x="682216" y="1407117"/>
            <a:chExt cx="3192651" cy="2650472"/>
          </a:xfrm>
        </p:grpSpPr>
        <p:grpSp>
          <p:nvGrpSpPr>
            <p:cNvPr id="75" name="Group 74">
              <a:extLst>
                <a:ext uri="{FF2B5EF4-FFF2-40B4-BE49-F238E27FC236}">
                  <a16:creationId xmlns:a16="http://schemas.microsoft.com/office/drawing/2014/main" id="{0232B5AC-63F1-70EB-8DFF-FB9D1013E178}"/>
                </a:ext>
              </a:extLst>
            </p:cNvPr>
            <p:cNvGrpSpPr/>
            <p:nvPr userDrawn="1"/>
          </p:nvGrpSpPr>
          <p:grpSpPr>
            <a:xfrm>
              <a:off x="1302934" y="1407117"/>
              <a:ext cx="1951216" cy="2064018"/>
              <a:chOff x="-40320" y="9525"/>
              <a:chExt cx="781681" cy="780672"/>
            </a:xfrm>
          </p:grpSpPr>
          <p:sp>
            <p:nvSpPr>
              <p:cNvPr id="77" name="Freeform 76">
                <a:extLst>
                  <a:ext uri="{FF2B5EF4-FFF2-40B4-BE49-F238E27FC236}">
                    <a16:creationId xmlns:a16="http://schemas.microsoft.com/office/drawing/2014/main" id="{47221314-C59C-C0C2-2C86-42977E03199B}"/>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78" name="TextBox 4">
                <a:extLst>
                  <a:ext uri="{FF2B5EF4-FFF2-40B4-BE49-F238E27FC236}">
                    <a16:creationId xmlns:a16="http://schemas.microsoft.com/office/drawing/2014/main" id="{03E8C6BD-7B65-A550-CD14-21BEC2C3F21E}"/>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76" name="Rectangle 75">
              <a:extLst>
                <a:ext uri="{FF2B5EF4-FFF2-40B4-BE49-F238E27FC236}">
                  <a16:creationId xmlns:a16="http://schemas.microsoft.com/office/drawing/2014/main" id="{60F6D6DE-C0E9-6BBB-B9C6-BCAA2358E198}"/>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3589C85-27D3-53E9-BB7A-D2D32DBBF273}"/>
              </a:ext>
            </a:extLst>
          </p:cNvPr>
          <p:cNvGrpSpPr/>
          <p:nvPr userDrawn="1"/>
        </p:nvGrpSpPr>
        <p:grpSpPr>
          <a:xfrm>
            <a:off x="8313043" y="4091680"/>
            <a:ext cx="3192651" cy="2578653"/>
            <a:chOff x="682216" y="1407117"/>
            <a:chExt cx="3192651" cy="2650472"/>
          </a:xfrm>
        </p:grpSpPr>
        <p:grpSp>
          <p:nvGrpSpPr>
            <p:cNvPr id="80" name="Group 79">
              <a:extLst>
                <a:ext uri="{FF2B5EF4-FFF2-40B4-BE49-F238E27FC236}">
                  <a16:creationId xmlns:a16="http://schemas.microsoft.com/office/drawing/2014/main" id="{D7DC4D4F-D219-1A40-75A1-FC455838A4D7}"/>
                </a:ext>
              </a:extLst>
            </p:cNvPr>
            <p:cNvGrpSpPr/>
            <p:nvPr userDrawn="1"/>
          </p:nvGrpSpPr>
          <p:grpSpPr>
            <a:xfrm>
              <a:off x="1302934" y="1407117"/>
              <a:ext cx="1951216" cy="2064018"/>
              <a:chOff x="-40320" y="9525"/>
              <a:chExt cx="781681" cy="780672"/>
            </a:xfrm>
          </p:grpSpPr>
          <p:sp>
            <p:nvSpPr>
              <p:cNvPr id="82" name="Freeform 81">
                <a:extLst>
                  <a:ext uri="{FF2B5EF4-FFF2-40B4-BE49-F238E27FC236}">
                    <a16:creationId xmlns:a16="http://schemas.microsoft.com/office/drawing/2014/main" id="{1ABE6A57-73A7-A601-59D9-F0FDEB534A97}"/>
                  </a:ext>
                </a:extLst>
              </p:cNvPr>
              <p:cNvSpPr/>
              <p:nvPr/>
            </p:nvSpPr>
            <p:spPr>
              <a:xfrm>
                <a:off x="-40320" y="101284"/>
                <a:ext cx="781681" cy="68891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alpha val="60000"/>
                </a:srgbClr>
              </a:solidFill>
            </p:spPr>
            <p:txBody>
              <a:bodyPr/>
              <a:lstStyle/>
              <a:p>
                <a:endParaRPr lang="en-US"/>
              </a:p>
            </p:txBody>
          </p:sp>
          <p:sp>
            <p:nvSpPr>
              <p:cNvPr id="83" name="TextBox 4">
                <a:extLst>
                  <a:ext uri="{FF2B5EF4-FFF2-40B4-BE49-F238E27FC236}">
                    <a16:creationId xmlns:a16="http://schemas.microsoft.com/office/drawing/2014/main" id="{C3EF72A9-4AFD-98AC-B90E-BAA427FFD0DC}"/>
                  </a:ext>
                </a:extLst>
              </p:cNvPr>
              <p:cNvSpPr txBox="1"/>
              <p:nvPr/>
            </p:nvSpPr>
            <p:spPr>
              <a:xfrm>
                <a:off x="76200" y="9525"/>
                <a:ext cx="660400" cy="727075"/>
              </a:xfrm>
              <a:prstGeom prst="rect">
                <a:avLst/>
              </a:prstGeom>
            </p:spPr>
            <p:txBody>
              <a:bodyPr lIns="50800" tIns="50800" rIns="50800" bIns="50800" rtlCol="0" anchor="ctr"/>
              <a:lstStyle/>
              <a:p>
                <a:pPr algn="ctr">
                  <a:lnSpc>
                    <a:spcPts val="2928"/>
                  </a:lnSpc>
                </a:pPr>
                <a:endParaRPr/>
              </a:p>
            </p:txBody>
          </p:sp>
        </p:grpSp>
        <p:sp>
          <p:nvSpPr>
            <p:cNvPr id="81" name="Rectangle 80">
              <a:extLst>
                <a:ext uri="{FF2B5EF4-FFF2-40B4-BE49-F238E27FC236}">
                  <a16:creationId xmlns:a16="http://schemas.microsoft.com/office/drawing/2014/main" id="{4F6F5032-7583-B878-7D11-BA93EBA76FF4}"/>
                </a:ext>
              </a:extLst>
            </p:cNvPr>
            <p:cNvSpPr/>
            <p:nvPr userDrawn="1"/>
          </p:nvSpPr>
          <p:spPr>
            <a:xfrm>
              <a:off x="682216" y="2368273"/>
              <a:ext cx="3192651" cy="168931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32C07DA4-805F-DB41-ED84-6428C4005DB4}"/>
              </a:ext>
            </a:extLst>
          </p:cNvPr>
          <p:cNvSpPr txBox="1"/>
          <p:nvPr userDrawn="1"/>
        </p:nvSpPr>
        <p:spPr>
          <a:xfrm>
            <a:off x="596105" y="5300645"/>
            <a:ext cx="3273622" cy="1300356"/>
          </a:xfrm>
          <a:prstGeom prst="rect">
            <a:avLst/>
          </a:prstGeom>
          <a:noFill/>
        </p:spPr>
        <p:txBody>
          <a:bodyPr wrap="square">
            <a:spAutoFit/>
          </a:bodyPr>
          <a:lstStyle/>
          <a:p>
            <a:pPr algn="ctr">
              <a:lnSpc>
                <a:spcPts val="2380"/>
              </a:lnSpc>
            </a:pPr>
            <a:r>
              <a:rPr lang="en-US" sz="1300">
                <a:solidFill>
                  <a:srgbClr val="000000"/>
                </a:solidFill>
                <a:latin typeface="Poppins"/>
              </a:rPr>
              <a:t>Large Health Systems, Surgical Centers, Community Health Clinics, COVID Testing Centers, Medical Devices. </a:t>
            </a:r>
          </a:p>
        </p:txBody>
      </p:sp>
      <p:sp>
        <p:nvSpPr>
          <p:cNvPr id="85" name="TextBox 84">
            <a:extLst>
              <a:ext uri="{FF2B5EF4-FFF2-40B4-BE49-F238E27FC236}">
                <a16:creationId xmlns:a16="http://schemas.microsoft.com/office/drawing/2014/main" id="{684E5E8B-7578-E11B-14F9-FDCE01EE7264}"/>
              </a:ext>
            </a:extLst>
          </p:cNvPr>
          <p:cNvSpPr txBox="1"/>
          <p:nvPr userDrawn="1"/>
        </p:nvSpPr>
        <p:spPr>
          <a:xfrm>
            <a:off x="8272557" y="5311726"/>
            <a:ext cx="3273622" cy="992579"/>
          </a:xfrm>
          <a:prstGeom prst="rect">
            <a:avLst/>
          </a:prstGeom>
          <a:noFill/>
        </p:spPr>
        <p:txBody>
          <a:bodyPr wrap="square">
            <a:spAutoFit/>
          </a:bodyPr>
          <a:lstStyle/>
          <a:p>
            <a:pPr algn="ctr">
              <a:lnSpc>
                <a:spcPts val="2380"/>
              </a:lnSpc>
            </a:pPr>
            <a:r>
              <a:rPr lang="en-US" sz="1300">
                <a:solidFill>
                  <a:srgbClr val="000000"/>
                </a:solidFill>
                <a:latin typeface="Poppins"/>
              </a:rPr>
              <a:t>US Federal Agencies, Canadian Provincial Governments, US States, US Cities and Counties.</a:t>
            </a:r>
          </a:p>
        </p:txBody>
      </p:sp>
      <p:sp>
        <p:nvSpPr>
          <p:cNvPr id="86" name="TextBox 85">
            <a:extLst>
              <a:ext uri="{FF2B5EF4-FFF2-40B4-BE49-F238E27FC236}">
                <a16:creationId xmlns:a16="http://schemas.microsoft.com/office/drawing/2014/main" id="{0BAC4DC3-E46C-69DB-DA5C-C08DE2A9C790}"/>
              </a:ext>
            </a:extLst>
          </p:cNvPr>
          <p:cNvSpPr txBox="1"/>
          <p:nvPr userDrawn="1"/>
        </p:nvSpPr>
        <p:spPr>
          <a:xfrm>
            <a:off x="4624119" y="5311727"/>
            <a:ext cx="3192651" cy="1300356"/>
          </a:xfrm>
          <a:prstGeom prst="rect">
            <a:avLst/>
          </a:prstGeom>
          <a:noFill/>
        </p:spPr>
        <p:txBody>
          <a:bodyPr wrap="square">
            <a:spAutoFit/>
          </a:bodyPr>
          <a:lstStyle/>
          <a:p>
            <a:pPr algn="ctr">
              <a:lnSpc>
                <a:spcPts val="2380"/>
              </a:lnSpc>
            </a:pPr>
            <a:r>
              <a:rPr lang="en-US" sz="1300">
                <a:solidFill>
                  <a:srgbClr val="000000"/>
                </a:solidFill>
                <a:latin typeface="Poppins"/>
              </a:rPr>
              <a:t>Geological Survey, Oil Rigs, Refineries, Safety Systems, Operations, Drilling, Exploration and Production, Refineries.</a:t>
            </a:r>
          </a:p>
        </p:txBody>
      </p:sp>
      <p:sp>
        <p:nvSpPr>
          <p:cNvPr id="87" name="Freeform 51">
            <a:extLst>
              <a:ext uri="{FF2B5EF4-FFF2-40B4-BE49-F238E27FC236}">
                <a16:creationId xmlns:a16="http://schemas.microsoft.com/office/drawing/2014/main" id="{40E85562-F8E3-9AE7-3D8F-BA58C8A58554}"/>
              </a:ext>
            </a:extLst>
          </p:cNvPr>
          <p:cNvSpPr/>
          <p:nvPr userDrawn="1"/>
        </p:nvSpPr>
        <p:spPr>
          <a:xfrm>
            <a:off x="9658509" y="4432227"/>
            <a:ext cx="560144" cy="620324"/>
          </a:xfrm>
          <a:custGeom>
            <a:avLst/>
            <a:gdLst/>
            <a:ahLst/>
            <a:cxnLst/>
            <a:rect l="l" t="t" r="r" b="b"/>
            <a:pathLst>
              <a:path w="859825" h="940984">
                <a:moveTo>
                  <a:pt x="0" y="0"/>
                </a:moveTo>
                <a:lnTo>
                  <a:pt x="859825" y="0"/>
                </a:lnTo>
                <a:lnTo>
                  <a:pt x="859825" y="940985"/>
                </a:lnTo>
                <a:lnTo>
                  <a:pt x="0" y="940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9" name="Freeform 41">
            <a:extLst>
              <a:ext uri="{FF2B5EF4-FFF2-40B4-BE49-F238E27FC236}">
                <a16:creationId xmlns:a16="http://schemas.microsoft.com/office/drawing/2014/main" id="{60B67133-7801-1046-9A0C-48DCEE1B1757}"/>
              </a:ext>
            </a:extLst>
          </p:cNvPr>
          <p:cNvSpPr/>
          <p:nvPr userDrawn="1"/>
        </p:nvSpPr>
        <p:spPr>
          <a:xfrm>
            <a:off x="5826251" y="4358143"/>
            <a:ext cx="673703" cy="620324"/>
          </a:xfrm>
          <a:custGeom>
            <a:avLst/>
            <a:gdLst/>
            <a:ahLst/>
            <a:cxnLst/>
            <a:rect l="l" t="t" r="r" b="b"/>
            <a:pathLst>
              <a:path w="1049913" h="940984">
                <a:moveTo>
                  <a:pt x="0" y="0"/>
                </a:moveTo>
                <a:lnTo>
                  <a:pt x="1049913" y="0"/>
                </a:lnTo>
                <a:lnTo>
                  <a:pt x="1049913" y="940985"/>
                </a:lnTo>
                <a:lnTo>
                  <a:pt x="0" y="940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0" name="Freeform 31">
            <a:extLst>
              <a:ext uri="{FF2B5EF4-FFF2-40B4-BE49-F238E27FC236}">
                <a16:creationId xmlns:a16="http://schemas.microsoft.com/office/drawing/2014/main" id="{CD325540-49F9-9C23-9105-A3AF2A353552}"/>
              </a:ext>
            </a:extLst>
          </p:cNvPr>
          <p:cNvSpPr/>
          <p:nvPr userDrawn="1"/>
        </p:nvSpPr>
        <p:spPr>
          <a:xfrm>
            <a:off x="1916841" y="4490370"/>
            <a:ext cx="695243" cy="536093"/>
          </a:xfrm>
          <a:custGeom>
            <a:avLst/>
            <a:gdLst/>
            <a:ahLst/>
            <a:cxnLst/>
            <a:rect l="l" t="t" r="r" b="b"/>
            <a:pathLst>
              <a:path w="1080108" h="837083">
                <a:moveTo>
                  <a:pt x="0" y="0"/>
                </a:moveTo>
                <a:lnTo>
                  <a:pt x="1080107" y="0"/>
                </a:lnTo>
                <a:lnTo>
                  <a:pt x="1080107" y="837084"/>
                </a:lnTo>
                <a:lnTo>
                  <a:pt x="0" y="837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1" name="Freeform 61">
            <a:extLst>
              <a:ext uri="{FF2B5EF4-FFF2-40B4-BE49-F238E27FC236}">
                <a16:creationId xmlns:a16="http://schemas.microsoft.com/office/drawing/2014/main" id="{16F48F4C-8CD7-F5A5-EAF6-CC4B7FC560BB}"/>
              </a:ext>
            </a:extLst>
          </p:cNvPr>
          <p:cNvSpPr/>
          <p:nvPr userDrawn="1"/>
        </p:nvSpPr>
        <p:spPr>
          <a:xfrm>
            <a:off x="5800867" y="1990091"/>
            <a:ext cx="587792" cy="590607"/>
          </a:xfrm>
          <a:custGeom>
            <a:avLst/>
            <a:gdLst/>
            <a:ahLst/>
            <a:cxnLst/>
            <a:rect l="l" t="t" r="r" b="b"/>
            <a:pathLst>
              <a:path w="928504" h="928504">
                <a:moveTo>
                  <a:pt x="0" y="0"/>
                </a:moveTo>
                <a:lnTo>
                  <a:pt x="928504" y="0"/>
                </a:lnTo>
                <a:lnTo>
                  <a:pt x="928504" y="928504"/>
                </a:lnTo>
                <a:lnTo>
                  <a:pt x="0" y="928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2" name="Freeform 20">
            <a:extLst>
              <a:ext uri="{FF2B5EF4-FFF2-40B4-BE49-F238E27FC236}">
                <a16:creationId xmlns:a16="http://schemas.microsoft.com/office/drawing/2014/main" id="{E4566D51-E88C-D3E4-50A2-A8C17EF18CB2}"/>
              </a:ext>
            </a:extLst>
          </p:cNvPr>
          <p:cNvSpPr/>
          <p:nvPr userDrawn="1"/>
        </p:nvSpPr>
        <p:spPr>
          <a:xfrm>
            <a:off x="9634606" y="1985557"/>
            <a:ext cx="607950" cy="590607"/>
          </a:xfrm>
          <a:custGeom>
            <a:avLst/>
            <a:gdLst/>
            <a:ahLst/>
            <a:cxnLst/>
            <a:rect l="l" t="t" r="r" b="b"/>
            <a:pathLst>
              <a:path w="947050" h="947050">
                <a:moveTo>
                  <a:pt x="0" y="0"/>
                </a:moveTo>
                <a:lnTo>
                  <a:pt x="947049" y="0"/>
                </a:lnTo>
                <a:lnTo>
                  <a:pt x="947049" y="947050"/>
                </a:lnTo>
                <a:lnTo>
                  <a:pt x="0" y="947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3" name="Freeform 9">
            <a:extLst>
              <a:ext uri="{FF2B5EF4-FFF2-40B4-BE49-F238E27FC236}">
                <a16:creationId xmlns:a16="http://schemas.microsoft.com/office/drawing/2014/main" id="{D7BE9A92-801E-B708-0069-44AE13971C6D}"/>
              </a:ext>
            </a:extLst>
          </p:cNvPr>
          <p:cNvSpPr/>
          <p:nvPr userDrawn="1"/>
        </p:nvSpPr>
        <p:spPr>
          <a:xfrm>
            <a:off x="1976052" y="1967522"/>
            <a:ext cx="532186" cy="596464"/>
          </a:xfrm>
          <a:custGeom>
            <a:avLst/>
            <a:gdLst/>
            <a:ahLst/>
            <a:cxnLst/>
            <a:rect l="l" t="t" r="r" b="b"/>
            <a:pathLst>
              <a:path w="760213" h="928504">
                <a:moveTo>
                  <a:pt x="0" y="0"/>
                </a:moveTo>
                <a:lnTo>
                  <a:pt x="760213" y="0"/>
                </a:lnTo>
                <a:lnTo>
                  <a:pt x="760213" y="928504"/>
                </a:lnTo>
                <a:lnTo>
                  <a:pt x="0" y="9285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5" name="TextBox 94">
            <a:extLst>
              <a:ext uri="{FF2B5EF4-FFF2-40B4-BE49-F238E27FC236}">
                <a16:creationId xmlns:a16="http://schemas.microsoft.com/office/drawing/2014/main" id="{D8E0BAC2-7709-FF91-F6E3-3269B07EA762}"/>
              </a:ext>
            </a:extLst>
          </p:cNvPr>
          <p:cNvSpPr txBox="1"/>
          <p:nvPr userDrawn="1"/>
        </p:nvSpPr>
        <p:spPr>
          <a:xfrm>
            <a:off x="5351561" y="5149422"/>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Oil and Gas</a:t>
            </a:r>
          </a:p>
        </p:txBody>
      </p:sp>
      <p:sp>
        <p:nvSpPr>
          <p:cNvPr id="96" name="TextBox 95">
            <a:extLst>
              <a:ext uri="{FF2B5EF4-FFF2-40B4-BE49-F238E27FC236}">
                <a16:creationId xmlns:a16="http://schemas.microsoft.com/office/drawing/2014/main" id="{E91CB4E3-8CE9-3B59-CE6E-F4360860A104}"/>
              </a:ext>
            </a:extLst>
          </p:cNvPr>
          <p:cNvSpPr txBox="1"/>
          <p:nvPr userDrawn="1"/>
        </p:nvSpPr>
        <p:spPr>
          <a:xfrm>
            <a:off x="9177589" y="5157838"/>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Government</a:t>
            </a:r>
          </a:p>
        </p:txBody>
      </p:sp>
      <p:sp>
        <p:nvSpPr>
          <p:cNvPr id="97" name="TextBox 96">
            <a:extLst>
              <a:ext uri="{FF2B5EF4-FFF2-40B4-BE49-F238E27FC236}">
                <a16:creationId xmlns:a16="http://schemas.microsoft.com/office/drawing/2014/main" id="{AF91DCAC-BFAB-F389-32EA-EC53B1AD3752}"/>
              </a:ext>
            </a:extLst>
          </p:cNvPr>
          <p:cNvSpPr txBox="1"/>
          <p:nvPr userDrawn="1"/>
        </p:nvSpPr>
        <p:spPr>
          <a:xfrm>
            <a:off x="1510366" y="5108752"/>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Health Care</a:t>
            </a:r>
          </a:p>
        </p:txBody>
      </p:sp>
      <p:sp>
        <p:nvSpPr>
          <p:cNvPr id="98" name="TextBox 97">
            <a:extLst>
              <a:ext uri="{FF2B5EF4-FFF2-40B4-BE49-F238E27FC236}">
                <a16:creationId xmlns:a16="http://schemas.microsoft.com/office/drawing/2014/main" id="{D7203FC6-F861-3425-CAC9-42ABEB6EC78E}"/>
              </a:ext>
            </a:extLst>
          </p:cNvPr>
          <p:cNvSpPr txBox="1"/>
          <p:nvPr userDrawn="1"/>
        </p:nvSpPr>
        <p:spPr>
          <a:xfrm>
            <a:off x="5363606" y="2674043"/>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Pharma</a:t>
            </a:r>
          </a:p>
        </p:txBody>
      </p:sp>
      <p:sp>
        <p:nvSpPr>
          <p:cNvPr id="99" name="TextBox 98">
            <a:extLst>
              <a:ext uri="{FF2B5EF4-FFF2-40B4-BE49-F238E27FC236}">
                <a16:creationId xmlns:a16="http://schemas.microsoft.com/office/drawing/2014/main" id="{9B47F72B-2404-CBFA-A9F3-A6FEB3370A49}"/>
              </a:ext>
            </a:extLst>
          </p:cNvPr>
          <p:cNvSpPr txBox="1"/>
          <p:nvPr userDrawn="1"/>
        </p:nvSpPr>
        <p:spPr>
          <a:xfrm>
            <a:off x="1501137" y="2637455"/>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Defense</a:t>
            </a:r>
          </a:p>
        </p:txBody>
      </p:sp>
      <p:sp>
        <p:nvSpPr>
          <p:cNvPr id="100" name="TextBox 99">
            <a:extLst>
              <a:ext uri="{FF2B5EF4-FFF2-40B4-BE49-F238E27FC236}">
                <a16:creationId xmlns:a16="http://schemas.microsoft.com/office/drawing/2014/main" id="{6D4202CD-93B4-3EBF-0AE9-B1747A74C63C}"/>
              </a:ext>
            </a:extLst>
          </p:cNvPr>
          <p:cNvSpPr txBox="1"/>
          <p:nvPr userDrawn="1"/>
        </p:nvSpPr>
        <p:spPr>
          <a:xfrm>
            <a:off x="9212732" y="2597714"/>
            <a:ext cx="1463558" cy="307777"/>
          </a:xfrm>
          <a:prstGeom prst="rect">
            <a:avLst/>
          </a:prstGeom>
          <a:noFill/>
        </p:spPr>
        <p:txBody>
          <a:bodyPr wrap="square" rtlCol="0">
            <a:spAutoFit/>
          </a:bodyPr>
          <a:lstStyle/>
          <a:p>
            <a:pPr algn="ctr"/>
            <a:r>
              <a:rPr lang="en-US" sz="1400" b="1">
                <a:latin typeface="Poppins" pitchFamily="2" charset="77"/>
                <a:cs typeface="Poppins" pitchFamily="2" charset="77"/>
              </a:rPr>
              <a:t>Finance</a:t>
            </a:r>
          </a:p>
        </p:txBody>
      </p:sp>
      <p:sp>
        <p:nvSpPr>
          <p:cNvPr id="101" name="Slide Number Placeholder 4">
            <a:extLst>
              <a:ext uri="{FF2B5EF4-FFF2-40B4-BE49-F238E27FC236}">
                <a16:creationId xmlns:a16="http://schemas.microsoft.com/office/drawing/2014/main" id="{A00B5EDD-9243-33D7-9F78-AD84F7A84621}"/>
              </a:ext>
            </a:extLst>
          </p:cNvPr>
          <p:cNvSpPr>
            <a:spLocks noGrp="1"/>
          </p:cNvSpPr>
          <p:nvPr>
            <p:ph type="sldNum" sz="quarter" idx="12"/>
          </p:nvPr>
        </p:nvSpPr>
        <p:spPr>
          <a:xfrm>
            <a:off x="9448800" y="6492876"/>
            <a:ext cx="2177863" cy="209654"/>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278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En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15B1C7-8E17-745F-00AB-186CD8B5B843}"/>
              </a:ext>
            </a:extLst>
          </p:cNvPr>
          <p:cNvSpPr txBox="1"/>
          <p:nvPr userDrawn="1"/>
        </p:nvSpPr>
        <p:spPr>
          <a:xfrm>
            <a:off x="3048000" y="2921168"/>
            <a:ext cx="6096000" cy="1015663"/>
          </a:xfrm>
          <a:prstGeom prst="rect">
            <a:avLst/>
          </a:prstGeom>
          <a:noFill/>
        </p:spPr>
        <p:txBody>
          <a:bodyPr wrap="square">
            <a:spAutoFit/>
          </a:bodyPr>
          <a:lstStyle/>
          <a:p>
            <a:pPr algn="ctr" rtl="0">
              <a:spcBef>
                <a:spcPts val="0"/>
              </a:spcBef>
              <a:spcAft>
                <a:spcPts val="0"/>
              </a:spcAft>
            </a:pPr>
            <a:r>
              <a:rPr lang="en-US" sz="6000" b="1" i="0" u="none" strike="noStrike">
                <a:solidFill>
                  <a:srgbClr val="000000"/>
                </a:solidFill>
                <a:effectLst/>
                <a:latin typeface="+mj-lt"/>
              </a:rPr>
              <a:t>Thank </a:t>
            </a:r>
            <a:r>
              <a:rPr lang="en-US" sz="6000" b="1" i="0" u="none" strike="noStrike">
                <a:solidFill>
                  <a:schemeClr val="accent1"/>
                </a:solidFill>
                <a:effectLst/>
                <a:latin typeface="+mj-lt"/>
              </a:rPr>
              <a:t>you</a:t>
            </a:r>
            <a:r>
              <a:rPr lang="en-US" sz="6000" b="1" i="0" u="none" strike="noStrike">
                <a:solidFill>
                  <a:srgbClr val="000000"/>
                </a:solidFill>
                <a:effectLst/>
                <a:latin typeface="+mj-lt"/>
              </a:rPr>
              <a:t>. </a:t>
            </a:r>
            <a:endParaRPr lang="en-US" sz="6000" b="0">
              <a:effectLst/>
              <a:latin typeface="+mj-lt"/>
            </a:endParaRPr>
          </a:p>
        </p:txBody>
      </p:sp>
      <p:pic>
        <p:nvPicPr>
          <p:cNvPr id="8" name="Picture 7" descr="A red and black logo&#10;&#10;Description automatically generated">
            <a:extLst>
              <a:ext uri="{FF2B5EF4-FFF2-40B4-BE49-F238E27FC236}">
                <a16:creationId xmlns:a16="http://schemas.microsoft.com/office/drawing/2014/main" id="{B2C7D3A8-C6D6-59FC-0475-499817AF85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18653" y="6092296"/>
            <a:ext cx="3557929" cy="617192"/>
          </a:xfrm>
          <a:prstGeom prst="rect">
            <a:avLst/>
          </a:prstGeom>
        </p:spPr>
      </p:pic>
    </p:spTree>
    <p:extLst>
      <p:ext uri="{BB962C8B-B14F-4D97-AF65-F5344CB8AC3E}">
        <p14:creationId xmlns:p14="http://schemas.microsoft.com/office/powerpoint/2010/main" val="396394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50582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sp>
        <p:nvSpPr>
          <p:cNvPr id="5" name="TextBox 4">
            <a:extLst>
              <a:ext uri="{FF2B5EF4-FFF2-40B4-BE49-F238E27FC236}">
                <a16:creationId xmlns:a16="http://schemas.microsoft.com/office/drawing/2014/main" id="{4AAF35BD-D6A9-F6A6-F9CC-88C979FC6A51}"/>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6" name="TextBox 5">
            <a:extLst>
              <a:ext uri="{FF2B5EF4-FFF2-40B4-BE49-F238E27FC236}">
                <a16:creationId xmlns:a16="http://schemas.microsoft.com/office/drawing/2014/main" id="{E6324EBC-EE79-CECE-5EE0-AE0402C6D5E1}"/>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597359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sp>
        <p:nvSpPr>
          <p:cNvPr id="5" name="TextBox 4">
            <a:extLst>
              <a:ext uri="{FF2B5EF4-FFF2-40B4-BE49-F238E27FC236}">
                <a16:creationId xmlns:a16="http://schemas.microsoft.com/office/drawing/2014/main" id="{03C31F62-9852-8CE0-BCBF-31A021A2FCFC}"/>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6" name="TextBox 5">
            <a:extLst>
              <a:ext uri="{FF2B5EF4-FFF2-40B4-BE49-F238E27FC236}">
                <a16:creationId xmlns:a16="http://schemas.microsoft.com/office/drawing/2014/main" id="{5255293B-A152-FC19-0BEE-0077C2610F3E}"/>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2704027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72517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101329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04455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07049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013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82530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02787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6978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32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5526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50021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39415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06322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23633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39247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txBody>
          <a:bodyPr/>
          <a:lstStyle/>
          <a:p>
            <a:endParaRPr lang="en-US" sz="1500"/>
          </a:p>
        </p:txBody>
      </p:sp>
      <p:sp>
        <p:nvSpPr>
          <p:cNvPr id="3" name="Shape 1"/>
          <p:cNvSpPr/>
          <p:nvPr/>
        </p:nvSpPr>
        <p:spPr>
          <a:xfrm>
            <a:off x="0" y="0"/>
            <a:ext cx="12192000" cy="6858000"/>
          </a:xfrm>
          <a:prstGeom prst="rect">
            <a:avLst/>
          </a:prstGeom>
          <a:solidFill>
            <a:srgbClr val="FFFFFF"/>
          </a:solidFill>
          <a:ln/>
        </p:spPr>
        <p:txBody>
          <a:bodyPr/>
          <a:lstStyle/>
          <a:p>
            <a:endParaRPr lang="en-US" sz="1500"/>
          </a:p>
        </p:txBody>
      </p:sp>
      <p:pic>
        <p:nvPicPr>
          <p:cNvPr id="4" name="Image 0" descr="preencoded.png">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17870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994030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473834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x text or content - Bullet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3pPr marL="1078992" indent="-356616">
              <a:buFont typeface="Arial" panose="020B0604020202020204" pitchFamily="34" charset="0"/>
              <a:buChar char="•"/>
              <a:defRPr sz="2800">
                <a:solidFill>
                  <a:schemeClr val="tx1"/>
                </a:solidFill>
                <a:latin typeface="+mj-lt"/>
              </a:defRPr>
            </a:lvl3pPr>
            <a:lvl4pPr marL="1435608" indent="-356616">
              <a:buFont typeface="Arial" panose="020B0604020202020204" pitchFamily="34" charset="0"/>
              <a:buChar char="•"/>
              <a:defRPr sz="2800">
                <a:solidFill>
                  <a:schemeClr val="tx1"/>
                </a:solidFill>
                <a:latin typeface="+mj-lt"/>
              </a:defRPr>
            </a:lvl4pPr>
            <a:lvl5pPr marL="1792224" indent="-356616">
              <a:buFont typeface="Arial" panose="020B0604020202020204" pitchFamily="34" charset="0"/>
              <a:buChar char="•"/>
              <a:defRPr sz="2800">
                <a:solidFill>
                  <a:schemeClr val="tx1"/>
                </a:solidFill>
                <a:latin typeface="+mj-lt"/>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1866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ce 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771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00398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
        <p:nvSpPr>
          <p:cNvPr id="3" name="Footer Placeholder 2">
            <a:extLst>
              <a:ext uri="{FF2B5EF4-FFF2-40B4-BE49-F238E27FC236}">
                <a16:creationId xmlns:a16="http://schemas.microsoft.com/office/drawing/2014/main" id="{00E81942-8001-DCCC-7828-47294F4C4FE1}"/>
              </a:ext>
            </a:extLst>
          </p:cNvPr>
          <p:cNvSpPr>
            <a:spLocks noGrp="1"/>
          </p:cNvSpPr>
          <p:nvPr>
            <p:ph type="ftr" sz="quarter" idx="29"/>
          </p:nvPr>
        </p:nvSpPr>
        <p:spPr/>
        <p:txBody>
          <a:bodyPr/>
          <a:lstStyle/>
          <a:p>
            <a:endParaRPr lang="en-GB" dirty="0"/>
          </a:p>
        </p:txBody>
      </p:sp>
      <p:sp>
        <p:nvSpPr>
          <p:cNvPr id="4" name="Slide Number Placeholder 3">
            <a:extLst>
              <a:ext uri="{FF2B5EF4-FFF2-40B4-BE49-F238E27FC236}">
                <a16:creationId xmlns:a16="http://schemas.microsoft.com/office/drawing/2014/main" id="{B672818F-4626-B6F2-0ED2-D17F2A490B1A}"/>
              </a:ext>
            </a:extLst>
          </p:cNvPr>
          <p:cNvSpPr>
            <a:spLocks noGrp="1"/>
          </p:cNvSpPr>
          <p:nvPr>
            <p:ph type="sldNum" sz="quarter" idx="3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14898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569975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4236462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 </a:t>
            </a:r>
            <a:r>
              <a:rPr lang="en-GB" dirty="0" err="1"/>
              <a:t>sdf</a:t>
            </a:r>
            <a:endParaRPr lang="en-GB" dirty="0"/>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811972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068090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175357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669096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3807224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5577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0" y="1558925"/>
            <a:ext cx="4826000" cy="4351338"/>
          </a:xfrm>
          <a:prstGeom prst="rect">
            <a:avLst/>
          </a:prstGeom>
        </p:spPr>
        <p:txBody>
          <a:bodyPr/>
          <a:lstStyle/>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Introduction</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Our capabilities and outcome-driven approach</a:t>
            </a:r>
            <a:endParaRPr lang="en-US" sz="1800" b="1" i="0" u="none" strike="noStrike">
              <a:solidFill>
                <a:srgbClr val="B12945"/>
              </a:solidFill>
              <a:effectLst/>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b="0" i="0" u="none" strike="noStrike">
                <a:solidFill>
                  <a:srgbClr val="171616"/>
                </a:solidFill>
                <a:effectLst/>
                <a:latin typeface="Poppins" pitchFamily="2" charset="77"/>
              </a:rPr>
              <a:t>Social proof and case studies </a:t>
            </a:r>
            <a:endParaRPr lang="en-US" sz="1800" b="1">
              <a:solidFill>
                <a:srgbClr val="B12945"/>
              </a:solidFill>
              <a:latin typeface="Poppins" pitchFamily="2" charset="77"/>
            </a:endParaRPr>
          </a:p>
          <a:p>
            <a:pPr marL="342900" indent="-342900" rtl="0" fontAlgn="base">
              <a:lnSpc>
                <a:spcPct val="150000"/>
              </a:lnSpc>
              <a:spcBef>
                <a:spcPts val="0"/>
              </a:spcBef>
              <a:spcAft>
                <a:spcPts val="0"/>
              </a:spcAft>
              <a:buFont typeface="+mj-lt"/>
              <a:buAutoNum type="arabicPeriod"/>
            </a:pPr>
            <a:r>
              <a:rPr lang="en-US" sz="1800" i="0" u="none" strike="noStrike">
                <a:solidFill>
                  <a:srgbClr val="171616"/>
                </a:solidFill>
                <a:effectLst/>
                <a:latin typeface="Poppins" pitchFamily="2" charset="77"/>
              </a:rPr>
              <a:t>Next steps</a:t>
            </a:r>
            <a:endParaRPr lang="en-US" sz="1800" i="0" u="none" strike="noStrike">
              <a:solidFill>
                <a:srgbClr val="B12945"/>
              </a:solidFill>
              <a:effectLst/>
              <a:latin typeface="Poppins" pitchFamily="2" charset="77"/>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8331BE7D-48BD-A0D2-E336-BFCFC3122849}"/>
              </a:ext>
            </a:extLst>
          </p:cNvPr>
          <p:cNvSpPr/>
          <p:nvPr userDrawn="1"/>
        </p:nvSpPr>
        <p:spPr>
          <a:xfrm>
            <a:off x="0" y="0"/>
            <a:ext cx="49149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333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95083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1082308"/>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1082308"/>
          </a:xfrm>
        </p:spPr>
        <p:txBody>
          <a:bodyPr/>
          <a:lstStyle>
            <a:lvl1pPr marL="0" indent="0">
              <a:buNone/>
              <a:tabLst/>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dirty="0"/>
          </a:p>
        </p:txBody>
      </p:sp>
      <p:sp>
        <p:nvSpPr>
          <p:cNvPr id="7" name="Text Placeholder 3">
            <a:extLst>
              <a:ext uri="{FF2B5EF4-FFF2-40B4-BE49-F238E27FC236}">
                <a16:creationId xmlns:a16="http://schemas.microsoft.com/office/drawing/2014/main" id="{ADF95CAB-E075-C24D-41C1-4232B7F31441}"/>
              </a:ext>
            </a:extLst>
          </p:cNvPr>
          <p:cNvSpPr>
            <a:spLocks noGrp="1"/>
          </p:cNvSpPr>
          <p:nvPr>
            <p:ph type="body" sz="quarter" idx="17" hasCustomPrompt="1"/>
          </p:nvPr>
        </p:nvSpPr>
        <p:spPr>
          <a:xfrm>
            <a:off x="6401741" y="2801257"/>
            <a:ext cx="4668956" cy="820800"/>
          </a:xfrm>
        </p:spPr>
        <p:txBody>
          <a:bodyPr/>
          <a:lstStyle>
            <a:lvl1pPr marL="0" indent="0">
              <a:buNone/>
              <a:tabLst/>
              <a:defRPr>
                <a:solidFill>
                  <a:schemeClr val="accent1"/>
                </a:solidFill>
              </a:defRPr>
            </a:lvl1pPr>
          </a:lstStyle>
          <a:p>
            <a:pPr lvl="0"/>
            <a:r>
              <a:rPr lang="en-GB" dirty="0"/>
              <a:t>Large display copy, value statement</a:t>
            </a:r>
          </a:p>
        </p:txBody>
      </p:sp>
    </p:spTree>
    <p:extLst>
      <p:ext uri="{BB962C8B-B14F-4D97-AF65-F5344CB8AC3E}">
        <p14:creationId xmlns:p14="http://schemas.microsoft.com/office/powerpoint/2010/main" val="257480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944827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304668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32393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57429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714890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476881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475533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570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pacer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854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535158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356127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927913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096120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691981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46962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856467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3134283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37155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87679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ody ">
    <p:spTree>
      <p:nvGrpSpPr>
        <p:cNvPr id="1" name=""/>
        <p:cNvGrpSpPr/>
        <p:nvPr/>
      </p:nvGrpSpPr>
      <p:grpSpPr>
        <a:xfrm>
          <a:off x="0" y="0"/>
          <a:ext cx="0" cy="0"/>
          <a:chOff x="0" y="0"/>
          <a:chExt cx="0" cy="0"/>
        </a:xfrm>
      </p:grpSpPr>
      <p:sp>
        <p:nvSpPr>
          <p:cNvPr id="2" name="Title 1"/>
          <p:cNvSpPr>
            <a:spLocks noGrp="1" noRot="1" noMove="1" noResize="1" noEditPoints="1" noAdjustHandles="1" noChangeArrowheads="1" noChangeShapeType="1"/>
          </p:cNvSpPr>
          <p:nvPr>
            <p:ph type="title"/>
          </p:nvPr>
        </p:nvSpPr>
        <p:spPr>
          <a:xfrm>
            <a:off x="571500" y="342900"/>
            <a:ext cx="11049000" cy="727075"/>
          </a:xfrm>
        </p:spPr>
        <p:txBody>
          <a:bodyPr>
            <a:noAutofit/>
          </a:bodyPr>
          <a:lstStyle>
            <a:lvl1pPr algn="ctr">
              <a:defRPr sz="3200"/>
            </a:lvl1pPr>
          </a:lstStyle>
          <a:p>
            <a:r>
              <a:rPr lang="en-US"/>
              <a:t>Click to edit Master title style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4" name="Text Placeholder 3">
            <a:extLst>
              <a:ext uri="{FF2B5EF4-FFF2-40B4-BE49-F238E27FC236}">
                <a16:creationId xmlns:a16="http://schemas.microsoft.com/office/drawing/2014/main" id="{B3805A37-4B80-DB55-7970-49F982A3C80C}"/>
              </a:ext>
            </a:extLst>
          </p:cNvPr>
          <p:cNvSpPr>
            <a:spLocks noGrp="1"/>
          </p:cNvSpPr>
          <p:nvPr>
            <p:ph type="body" sz="quarter" idx="13"/>
          </p:nvPr>
        </p:nvSpPr>
        <p:spPr>
          <a:xfrm>
            <a:off x="571500" y="1739348"/>
            <a:ext cx="11049000" cy="4753527"/>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07464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970839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360026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dirty="0"/>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04754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marL="0" indent="0">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marL="0" indent="0">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marL="0" indent="0">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marL="0" indent="0">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marL="0" indent="0">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dirty="0"/>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061889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dirty="0"/>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918517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24899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652303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141721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86592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6976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Head and Body">
    <p:spTree>
      <p:nvGrpSpPr>
        <p:cNvPr id="1" name=""/>
        <p:cNvGrpSpPr/>
        <p:nvPr/>
      </p:nvGrpSpPr>
      <p:grpSpPr>
        <a:xfrm>
          <a:off x="0" y="0"/>
          <a:ext cx="0" cy="0"/>
          <a:chOff x="0" y="0"/>
          <a:chExt cx="0" cy="0"/>
        </a:xfrm>
      </p:grpSpPr>
      <p:sp>
        <p:nvSpPr>
          <p:cNvPr id="2" name="Title 1"/>
          <p:cNvSpPr>
            <a:spLocks noGrp="1"/>
          </p:cNvSpPr>
          <p:nvPr>
            <p:ph type="title"/>
          </p:nvPr>
        </p:nvSpPr>
        <p:spPr>
          <a:xfrm>
            <a:off x="571500" y="379192"/>
            <a:ext cx="11049000" cy="727075"/>
          </a:xfrm>
        </p:spPr>
        <p:txBody>
          <a:bodyPr>
            <a:noAutofit/>
          </a:bodyPr>
          <a:lstStyle>
            <a:lvl1pPr algn="ctr">
              <a:defRPr sz="3200">
                <a:latin typeface="+mj-lt"/>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
        <p:nvSpPr>
          <p:cNvPr id="4" name="Text Placeholder 3">
            <a:extLst>
              <a:ext uri="{FF2B5EF4-FFF2-40B4-BE49-F238E27FC236}">
                <a16:creationId xmlns:a16="http://schemas.microsoft.com/office/drawing/2014/main" id="{B3805A37-4B80-DB55-7970-49F982A3C80C}"/>
              </a:ext>
            </a:extLst>
          </p:cNvPr>
          <p:cNvSpPr>
            <a:spLocks noGrp="1"/>
          </p:cNvSpPr>
          <p:nvPr>
            <p:ph type="body" sz="quarter" idx="13"/>
          </p:nvPr>
        </p:nvSpPr>
        <p:spPr>
          <a:xfrm>
            <a:off x="571500" y="2007704"/>
            <a:ext cx="11049000" cy="4485171"/>
          </a:xfrm>
          <a:prstGeom prst="rect">
            <a:avLst/>
          </a:prstGeom>
        </p:spPr>
        <p:txBody>
          <a:bodyPr/>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E202A87A-A19B-8428-383F-AA985C584DE4}"/>
              </a:ext>
            </a:extLst>
          </p:cNvPr>
          <p:cNvSpPr>
            <a:spLocks noGrp="1"/>
          </p:cNvSpPr>
          <p:nvPr>
            <p:ph type="body" sz="quarter" idx="14"/>
          </p:nvPr>
        </p:nvSpPr>
        <p:spPr>
          <a:xfrm>
            <a:off x="571500" y="1138027"/>
            <a:ext cx="11049000" cy="304800"/>
          </a:xfrm>
          <a:prstGeom prst="rect">
            <a:avLst/>
          </a:prstGeo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2361693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8555684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40175447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672104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1805298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4262181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0" kern="1200" dirty="0">
                <a:solidFill>
                  <a:schemeClr val="accent1"/>
                </a:solidFill>
                <a:latin typeface="+mn-lt"/>
                <a:ea typeface="+mn-ea"/>
                <a:cs typeface="Arial" panose="020B0604020202020204" pitchFamily="34" charset="0"/>
              </a:rPr>
              <a:t>Layout</a:t>
            </a:r>
            <a:r>
              <a:rPr lang="en-GB" sz="1000" b="1" dirty="0">
                <a:solidFill>
                  <a:srgbClr val="000000"/>
                </a:solidFill>
                <a:latin typeface="+mn-lt"/>
                <a:ea typeface="Arial" panose="020B0604020202020204" pitchFamily="34" charset="0"/>
              </a:rPr>
              <a: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a:t>
            </a:r>
            <a:r>
              <a:rPr lang="en-GB" altLang="da-DK" sz="1000" b="0" noProof="1">
                <a:solidFill>
                  <a:schemeClr val="tx2"/>
                </a:solidFill>
                <a:latin typeface="+mn-lt"/>
                <a:cs typeface="Arial" panose="020B0604020202020204" pitchFamily="34" charset="0"/>
              </a:rPr>
              <a:t>Important: </a:t>
            </a:r>
            <a:r>
              <a:rPr lang="en-GB" altLang="da-DK" sz="1000" b="0" noProof="1">
                <a:solidFill>
                  <a:schemeClr val="tx1"/>
                </a:solidFill>
                <a:latin typeface="+mn-lt"/>
                <a:cs typeface="Arial" panose="020B0604020202020204" pitchFamily="34" charset="0"/>
              </a:rPr>
              <a:t>delete old, wrong layouts via View &gt; Slidemaster.</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4066596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p:cNvGrpSpPr/>
          <p:nvPr userDrawn="1"/>
        </p:nvGrpSpPr>
        <p:grpSpPr>
          <a:xfrm>
            <a:off x="561176" y="1824042"/>
            <a:ext cx="11044248" cy="369332"/>
            <a:chOff x="1630533" y="2085631"/>
            <a:chExt cx="11044247" cy="369332"/>
          </a:xfrm>
        </p:grpSpPr>
        <p:sp>
          <p:nvSpPr>
            <p:cNvPr id="20" name="Section Title" hidden="1"/>
            <p:cNvSpPr txBox="1">
              <a:spLocks/>
            </p:cNvSpPr>
            <p:nvPr userDrawn="1"/>
          </p:nvSpPr>
          <p:spPr>
            <a:xfrm>
              <a:off x="1630533" y="2085631"/>
              <a:ext cx="10177271"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hidden="1"/>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p:cNvGrpSpPr>
            <a:grpSpLocks/>
          </p:cNvGrpSpPr>
          <p:nvPr userDrawn="1"/>
        </p:nvGrpSpPr>
        <p:grpSpPr>
          <a:xfrm>
            <a:off x="561176" y="2384090"/>
            <a:ext cx="11044248" cy="369332"/>
            <a:chOff x="1547504" y="2616963"/>
            <a:chExt cx="11044248" cy="369332"/>
          </a:xfrm>
          <a:noFill/>
        </p:grpSpPr>
        <p:sp>
          <p:nvSpPr>
            <p:cNvPr id="32" name="Section Title" hidden="1"/>
            <p:cNvSpPr txBox="1">
              <a:spLocks/>
            </p:cNvSpPr>
            <p:nvPr userDrawn="1"/>
          </p:nvSpPr>
          <p:spPr>
            <a:xfrm>
              <a:off x="1547504" y="2616963"/>
              <a:ext cx="10177272"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hidden="1"/>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p:cNvGrpSpPr>
            <a:grpSpLocks/>
          </p:cNvGrpSpPr>
          <p:nvPr userDrawn="1"/>
        </p:nvGrpSpPr>
        <p:grpSpPr>
          <a:xfrm>
            <a:off x="561176" y="2943456"/>
            <a:ext cx="11044248" cy="369332"/>
            <a:chOff x="2062894" y="3155687"/>
            <a:chExt cx="11044247" cy="369332"/>
          </a:xfrm>
        </p:grpSpPr>
        <p:sp>
          <p:nvSpPr>
            <p:cNvPr id="39" name="Section Title" hidden="1"/>
            <p:cNvSpPr txBox="1">
              <a:spLocks/>
            </p:cNvSpPr>
            <p:nvPr userDrawn="1"/>
          </p:nvSpPr>
          <p:spPr>
            <a:xfrm>
              <a:off x="2062894" y="3155687"/>
              <a:ext cx="10178541"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hidden="1"/>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p:cNvGrpSpPr>
            <a:grpSpLocks/>
          </p:cNvGrpSpPr>
          <p:nvPr userDrawn="1"/>
        </p:nvGrpSpPr>
        <p:grpSpPr>
          <a:xfrm>
            <a:off x="561176" y="3502822"/>
            <a:ext cx="11044248" cy="369332"/>
            <a:chOff x="2062894" y="3694411"/>
            <a:chExt cx="11044248" cy="369332"/>
          </a:xfrm>
          <a:noFill/>
        </p:grpSpPr>
        <p:sp>
          <p:nvSpPr>
            <p:cNvPr id="46" name="Section Title" hidden="1"/>
            <p:cNvSpPr txBox="1">
              <a:spLocks/>
            </p:cNvSpPr>
            <p:nvPr userDrawn="1"/>
          </p:nvSpPr>
          <p:spPr>
            <a:xfrm>
              <a:off x="2062894" y="3694411"/>
              <a:ext cx="10177272"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hidden="1"/>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
        <p:nvSpPr>
          <p:cNvPr id="5" name="Footer Placeholder 4">
            <a:extLst>
              <a:ext uri="{FF2B5EF4-FFF2-40B4-BE49-F238E27FC236}">
                <a16:creationId xmlns:a16="http://schemas.microsoft.com/office/drawing/2014/main" id="{A9FBEFEC-359D-D160-AEE7-F254D69420B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CF6DE4-A646-EA9C-D643-88332CC3E179}"/>
              </a:ext>
            </a:extLst>
          </p:cNvPr>
          <p:cNvSpPr>
            <a:spLocks noGrp="1"/>
          </p:cNvSpPr>
          <p:nvPr>
            <p:ph type="sldNum" sz="quarter" idx="12"/>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20478125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
        <p:nvSpPr>
          <p:cNvPr id="2" name="Footer Placeholder 1">
            <a:extLst>
              <a:ext uri="{FF2B5EF4-FFF2-40B4-BE49-F238E27FC236}">
                <a16:creationId xmlns:a16="http://schemas.microsoft.com/office/drawing/2014/main" id="{C83736B0-A6D4-AD48-5A96-28F392F7DB5E}"/>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1E428DDA-7B7B-FC9D-3059-139EC9E4E241}"/>
              </a:ext>
            </a:extLst>
          </p:cNvPr>
          <p:cNvSpPr>
            <a:spLocks noGrp="1"/>
          </p:cNvSpPr>
          <p:nvPr>
            <p:ph type="sldNum" sz="quarter" idx="1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91246821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0831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F69AAF7A-26E9-38E4-912E-E8F163D6FB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725114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Body ">
    <p:spTree>
      <p:nvGrpSpPr>
        <p:cNvPr id="1" name=""/>
        <p:cNvGrpSpPr/>
        <p:nvPr/>
      </p:nvGrpSpPr>
      <p:grpSpPr>
        <a:xfrm>
          <a:off x="0" y="0"/>
          <a:ext cx="0" cy="0"/>
          <a:chOff x="0" y="0"/>
          <a:chExt cx="0" cy="0"/>
        </a:xfrm>
      </p:grpSpPr>
      <p:sp>
        <p:nvSpPr>
          <p:cNvPr id="2" name="Title 1"/>
          <p:cNvSpPr>
            <a:spLocks noGrp="1"/>
          </p:cNvSpPr>
          <p:nvPr>
            <p:ph type="title"/>
          </p:nvPr>
        </p:nvSpPr>
        <p:spPr>
          <a:xfrm>
            <a:off x="571500" y="342900"/>
            <a:ext cx="5391978" cy="1585290"/>
          </a:xfrm>
        </p:spPr>
        <p:txBody>
          <a:bodyPr anchor="ctr">
            <a:noAutofit/>
          </a:bodyPr>
          <a:lstStyle>
            <a:lvl1pPr>
              <a:defRPr sz="3200">
                <a:latin typeface="+mj-lt"/>
              </a:defRPr>
            </a:lvl1pPr>
          </a:lstStyle>
          <a:p>
            <a:r>
              <a:rPr lang="en-US"/>
              <a:t>Click to edit Master title style</a:t>
            </a:r>
          </a:p>
        </p:txBody>
      </p:sp>
      <p:sp>
        <p:nvSpPr>
          <p:cNvPr id="3" name="Picture Placeholder 2"/>
          <p:cNvSpPr>
            <a:spLocks noGrp="1" noChangeAspect="1"/>
          </p:cNvSpPr>
          <p:nvPr>
            <p:ph type="pic" idx="1" hasCustomPrompt="1"/>
          </p:nvPr>
        </p:nvSpPr>
        <p:spPr>
          <a:xfrm>
            <a:off x="6228524" y="1135545"/>
            <a:ext cx="5259388"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Picture/chart</a:t>
            </a:r>
          </a:p>
        </p:txBody>
      </p:sp>
      <p:sp>
        <p:nvSpPr>
          <p:cNvPr id="4" name="Text Placeholder 3"/>
          <p:cNvSpPr>
            <a:spLocks noGrp="1"/>
          </p:cNvSpPr>
          <p:nvPr>
            <p:ph type="body" sz="half" idx="2"/>
          </p:nvPr>
        </p:nvSpPr>
        <p:spPr>
          <a:xfrm>
            <a:off x="571499" y="1928190"/>
            <a:ext cx="5391977" cy="45918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94216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t/Image A">
    <p:spTree>
      <p:nvGrpSpPr>
        <p:cNvPr id="1" name=""/>
        <p:cNvGrpSpPr/>
        <p:nvPr/>
      </p:nvGrpSpPr>
      <p:grpSpPr>
        <a:xfrm>
          <a:off x="0" y="0"/>
          <a:ext cx="0" cy="0"/>
          <a:chOff x="0" y="0"/>
          <a:chExt cx="0" cy="0"/>
        </a:xfrm>
      </p:grpSpPr>
      <p:sp>
        <p:nvSpPr>
          <p:cNvPr id="3" name="Rectangle 2"/>
          <p:cNvSpPr/>
          <p:nvPr userDrawn="1"/>
        </p:nvSpPr>
        <p:spPr>
          <a:xfrm>
            <a:off x="7925178" y="3388440"/>
            <a:ext cx="279100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302918"/>
            <a:ext cx="6391747" cy="4716882"/>
          </a:xfrm>
          <a:prstGeom prst="rect">
            <a:avLst/>
          </a:prstGeom>
        </p:spPr>
        <p:txBody>
          <a:bodyPr anchor="ctr" anchorCtr="0">
            <a:noAutofit/>
          </a:bodyPr>
          <a:lstStyle>
            <a:lvl1pPr marL="279400" indent="-279400">
              <a:spcBef>
                <a:spcPts val="2250"/>
              </a:spcBef>
              <a:defRPr sz="1900">
                <a:latin typeface="Open Sans" charset="0"/>
                <a:ea typeface="Open Sans" charset="0"/>
                <a:cs typeface="Open Sans" charset="0"/>
                <a:sym typeface="Verdana"/>
              </a:defRPr>
            </a:lvl1pPr>
            <a:lvl2pPr marL="558800" indent="-279400">
              <a:spcBef>
                <a:spcPts val="2250"/>
              </a:spcBef>
              <a:defRPr sz="1900">
                <a:latin typeface="Open Sans" charset="0"/>
                <a:ea typeface="Open Sans" charset="0"/>
                <a:cs typeface="Open Sans" charset="0"/>
                <a:sym typeface="Verdana"/>
              </a:defRPr>
            </a:lvl2pPr>
            <a:lvl3pPr marL="838200" indent="-279400">
              <a:spcBef>
                <a:spcPts val="2250"/>
              </a:spcBef>
              <a:defRPr sz="1900">
                <a:latin typeface="Open Sans" charset="0"/>
                <a:ea typeface="Open Sans" charset="0"/>
                <a:cs typeface="Open Sans" charset="0"/>
                <a:sym typeface="Verdana"/>
              </a:defRPr>
            </a:lvl3pPr>
            <a:lvl4pPr marL="1117600" indent="-279400">
              <a:spcBef>
                <a:spcPts val="2250"/>
              </a:spcBef>
              <a:defRPr sz="1900">
                <a:latin typeface="Open Sans" charset="0"/>
                <a:ea typeface="Open Sans" charset="0"/>
                <a:cs typeface="Open Sans" charset="0"/>
                <a:sym typeface="Verdana"/>
              </a:defRPr>
            </a:lvl4pPr>
            <a:lvl5pPr marL="1397000" indent="-279400">
              <a:spcBef>
                <a:spcPts val="225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7"/>
          <p:cNvSpPr>
            <a:spLocks noGrp="1"/>
          </p:cNvSpPr>
          <p:nvPr>
            <p:ph type="body" sz="quarter" idx="10" hasCustomPrompt="1"/>
          </p:nvPr>
        </p:nvSpPr>
        <p:spPr>
          <a:xfrm>
            <a:off x="574538" y="406575"/>
            <a:ext cx="7240059" cy="528709"/>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3" name="Picture Placeholder 3"/>
          <p:cNvSpPr>
            <a:spLocks noGrp="1"/>
          </p:cNvSpPr>
          <p:nvPr>
            <p:ph type="pic" sz="quarter" idx="11"/>
          </p:nvPr>
        </p:nvSpPr>
        <p:spPr>
          <a:xfrm>
            <a:off x="7246938" y="1312272"/>
            <a:ext cx="4135438" cy="4717256"/>
          </a:xfrm>
          <a:effectLst>
            <a:outerShdw blurRad="63500" sx="102000" sy="102000" algn="ctr" rotWithShape="0">
              <a:prstClr val="black">
                <a:alpha val="40000"/>
              </a:prstClr>
            </a:outerShdw>
          </a:effectLst>
        </p:spPr>
        <p:txBody>
          <a:bodyPr/>
          <a:lstStyle/>
          <a:p>
            <a:r>
              <a:rPr lang="en-US"/>
              <a:t>Click icon to add picture</a:t>
            </a:r>
          </a:p>
        </p:txBody>
      </p:sp>
      <p:sp>
        <p:nvSpPr>
          <p:cNvPr id="9" name="Rectangle 8">
            <a:extLst>
              <a:ext uri="{FF2B5EF4-FFF2-40B4-BE49-F238E27FC236}">
                <a16:creationId xmlns:a16="http://schemas.microsoft.com/office/drawing/2014/main" id="{FBA50CBB-2D97-6E46-87C5-7DB1E7520D80}"/>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Text Placeholder 7">
            <a:extLst>
              <a:ext uri="{FF2B5EF4-FFF2-40B4-BE49-F238E27FC236}">
                <a16:creationId xmlns:a16="http://schemas.microsoft.com/office/drawing/2014/main" id="{C2F29DDF-A764-40A5-BE23-D30726E4CB25}"/>
              </a:ext>
            </a:extLst>
          </p:cNvPr>
          <p:cNvSpPr>
            <a:spLocks noGrp="1"/>
          </p:cNvSpPr>
          <p:nvPr>
            <p:ph type="body" sz="quarter" idx="12" hasCustomPrompt="1"/>
          </p:nvPr>
        </p:nvSpPr>
        <p:spPr>
          <a:xfrm>
            <a:off x="574538" y="935284"/>
            <a:ext cx="7240059" cy="305688"/>
          </a:xfrm>
        </p:spPr>
        <p:txBody>
          <a:bodyPr anchor="b" anchorCtr="0">
            <a:noAutofit/>
          </a:bodyPr>
          <a:lstStyle>
            <a:lvl1pPr marL="0" indent="0">
              <a:spcBef>
                <a:spcPts val="600"/>
              </a:spcBef>
              <a:buNone/>
              <a:defRPr sz="1800" b="0" i="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Sub header</a:t>
            </a:r>
          </a:p>
        </p:txBody>
      </p:sp>
      <p:sp>
        <p:nvSpPr>
          <p:cNvPr id="15" name="Text Placeholder 23">
            <a:extLst>
              <a:ext uri="{FF2B5EF4-FFF2-40B4-BE49-F238E27FC236}">
                <a16:creationId xmlns:a16="http://schemas.microsoft.com/office/drawing/2014/main" id="{1FE005B1-9D9E-4618-BC42-361E3FB3366E}"/>
              </a:ext>
            </a:extLst>
          </p:cNvPr>
          <p:cNvSpPr>
            <a:spLocks noGrp="1"/>
          </p:cNvSpPr>
          <p:nvPr>
            <p:ph type="body" sz="quarter" idx="20" hasCustomPrompt="1"/>
          </p:nvPr>
        </p:nvSpPr>
        <p:spPr>
          <a:xfrm>
            <a:off x="555189" y="6116320"/>
            <a:ext cx="6411096" cy="238964"/>
          </a:xfrm>
          <a:solidFill>
            <a:srgbClr val="CC0000"/>
          </a:solidFill>
        </p:spPr>
        <p:txBody>
          <a:bodyPr anchor="t">
            <a:noAutofit/>
          </a:bodyPr>
          <a:lstStyle>
            <a:lvl1pPr marL="0" indent="0" algn="ctr">
              <a:lnSpc>
                <a:spcPct val="100000"/>
              </a:lnSpc>
              <a:spcBef>
                <a:spcPts val="0"/>
              </a:spcBef>
              <a:buFont typeface="Arial" panose="020B0604020202020204" pitchFamily="34" charset="0"/>
              <a:buNone/>
              <a:defRPr sz="1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175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635000" indent="0">
              <a:buNone/>
              <a:defRPr sz="1200">
                <a:latin typeface="Open Sans" panose="020B0606030504020204" pitchFamily="34" charset="0"/>
                <a:ea typeface="Open Sans" panose="020B0606030504020204" pitchFamily="34" charset="0"/>
                <a:cs typeface="Open Sans" panose="020B0606030504020204" pitchFamily="34" charset="0"/>
              </a:defRPr>
            </a:lvl3pPr>
            <a:lvl4pPr marL="952500" indent="0">
              <a:buNone/>
              <a:defRPr sz="1200">
                <a:latin typeface="Open Sans" panose="020B0606030504020204" pitchFamily="34" charset="0"/>
                <a:ea typeface="Open Sans" panose="020B0606030504020204" pitchFamily="34" charset="0"/>
                <a:cs typeface="Open Sans" panose="020B0606030504020204" pitchFamily="34" charset="0"/>
              </a:defRPr>
            </a:lvl4pPr>
            <a:lvl5pPr marL="1270000" indent="0">
              <a:buNone/>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Concluding Thought</a:t>
            </a:r>
          </a:p>
        </p:txBody>
      </p:sp>
    </p:spTree>
    <p:extLst>
      <p:ext uri="{BB962C8B-B14F-4D97-AF65-F5344CB8AC3E}">
        <p14:creationId xmlns:p14="http://schemas.microsoft.com/office/powerpoint/2010/main" val="153103825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2005446"/>
            <a:ext cx="5078118" cy="428878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057417"/>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CBE1A7C6-7634-1B4B-B174-EA9722D71B97}"/>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FA48DE97-E44B-A04A-AD91-BDD4E8312B28}"/>
              </a:ext>
            </a:extLst>
          </p:cNvPr>
          <p:cNvSpPr/>
          <p:nvPr userDrawn="1"/>
        </p:nvSpPr>
        <p:spPr>
          <a:xfrm>
            <a:off x="5966816" y="3777165"/>
            <a:ext cx="258369" cy="246221"/>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Body Level One…">
            <a:extLst>
              <a:ext uri="{FF2B5EF4-FFF2-40B4-BE49-F238E27FC236}">
                <a16:creationId xmlns:a16="http://schemas.microsoft.com/office/drawing/2014/main" id="{15381235-FE4B-F042-AA43-626C9EFECC3F}"/>
              </a:ext>
            </a:extLst>
          </p:cNvPr>
          <p:cNvSpPr txBox="1">
            <a:spLocks noGrp="1"/>
          </p:cNvSpPr>
          <p:nvPr>
            <p:ph type="body" sz="half" idx="11"/>
          </p:nvPr>
        </p:nvSpPr>
        <p:spPr>
          <a:xfrm>
            <a:off x="6539345" y="2005446"/>
            <a:ext cx="5078118" cy="428878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7">
            <a:extLst>
              <a:ext uri="{FF2B5EF4-FFF2-40B4-BE49-F238E27FC236}">
                <a16:creationId xmlns:a16="http://schemas.microsoft.com/office/drawing/2014/main" id="{AF7C1502-3B48-C244-A46B-B683A317E546}"/>
              </a:ext>
            </a:extLst>
          </p:cNvPr>
          <p:cNvSpPr>
            <a:spLocks noGrp="1"/>
          </p:cNvSpPr>
          <p:nvPr>
            <p:ph type="body" sz="quarter" idx="12" hasCustomPrompt="1"/>
          </p:nvPr>
        </p:nvSpPr>
        <p:spPr>
          <a:xfrm>
            <a:off x="574536" y="1506325"/>
            <a:ext cx="5078119" cy="444588"/>
          </a:xfrm>
        </p:spPr>
        <p:txBody>
          <a:bodyPr anchor="b" anchorCtr="0">
            <a:noAutofit/>
          </a:bodyPr>
          <a:lstStyle>
            <a:lvl1pPr marL="0" indent="0" algn="ctr">
              <a:spcBef>
                <a:spcPts val="600"/>
              </a:spcBef>
              <a:buNone/>
              <a:defRPr sz="2200" b="1" i="0">
                <a:solidFill>
                  <a:schemeClr val="accent6"/>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14" name="Text Placeholder 7">
            <a:extLst>
              <a:ext uri="{FF2B5EF4-FFF2-40B4-BE49-F238E27FC236}">
                <a16:creationId xmlns:a16="http://schemas.microsoft.com/office/drawing/2014/main" id="{6F7A23B2-828B-B74C-A79F-FD308CE071EB}"/>
              </a:ext>
            </a:extLst>
          </p:cNvPr>
          <p:cNvSpPr>
            <a:spLocks noGrp="1"/>
          </p:cNvSpPr>
          <p:nvPr>
            <p:ph type="body" sz="quarter" idx="13" hasCustomPrompt="1"/>
          </p:nvPr>
        </p:nvSpPr>
        <p:spPr>
          <a:xfrm>
            <a:off x="6539345" y="1506325"/>
            <a:ext cx="5078119" cy="411557"/>
          </a:xfrm>
        </p:spPr>
        <p:txBody>
          <a:bodyPr anchor="b" anchorCtr="0">
            <a:noAutofit/>
          </a:bodyPr>
          <a:lstStyle>
            <a:lvl1pPr marL="0" indent="0" algn="ctr">
              <a:spcBef>
                <a:spcPts val="600"/>
              </a:spcBef>
              <a:buNone/>
              <a:defRPr sz="2200" b="1" i="0">
                <a:solidFill>
                  <a:schemeClr val="accent6"/>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Tree>
    <p:extLst>
      <p:ext uri="{BB962C8B-B14F-4D97-AF65-F5344CB8AC3E}">
        <p14:creationId xmlns:p14="http://schemas.microsoft.com/office/powerpoint/2010/main" val="42725640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pic>
        <p:nvPicPr>
          <p:cNvPr id="4" name="Picture 3" descr="Shape, square&#10;&#10;Description automatically generated">
            <a:extLst>
              <a:ext uri="{FF2B5EF4-FFF2-40B4-BE49-F238E27FC236}">
                <a16:creationId xmlns:a16="http://schemas.microsoft.com/office/drawing/2014/main" id="{3B2D91A7-B5A3-1B60-DF08-24A976ADB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66049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pic>
        <p:nvPicPr>
          <p:cNvPr id="6" name="Picture 5" descr="Shape, square&#10;&#10;Description automatically generated">
            <a:extLst>
              <a:ext uri="{FF2B5EF4-FFF2-40B4-BE49-F238E27FC236}">
                <a16:creationId xmlns:a16="http://schemas.microsoft.com/office/drawing/2014/main" id="{E027B21F-6C98-2669-834E-4C6720D4B0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Slide Number">
            <a:extLst>
              <a:ext uri="{FF2B5EF4-FFF2-40B4-BE49-F238E27FC236}">
                <a16:creationId xmlns:a16="http://schemas.microsoft.com/office/drawing/2014/main" id="{70B34061-5E9C-B10D-D457-A25E0992547E}"/>
              </a:ext>
            </a:extLst>
          </p:cNvPr>
          <p:cNvSpPr txBox="1">
            <a:spLocks noGrp="1"/>
          </p:cNvSpPr>
          <p:nvPr>
            <p:ph type="sldNum" sz="quarter" idx="2"/>
          </p:nvPr>
        </p:nvSpPr>
        <p:spPr>
          <a:xfrm>
            <a:off x="1546957" y="6267945"/>
            <a:ext cx="342014" cy="235962"/>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
        <p:nvSpPr>
          <p:cNvPr id="8" name="Text Placeholder 7">
            <a:extLst>
              <a:ext uri="{FF2B5EF4-FFF2-40B4-BE49-F238E27FC236}">
                <a16:creationId xmlns:a16="http://schemas.microsoft.com/office/drawing/2014/main" id="{46AC9E37-98D8-E547-47F3-4E15CCD65A53}"/>
              </a:ext>
            </a:extLst>
          </p:cNvPr>
          <p:cNvSpPr>
            <a:spLocks noGrp="1"/>
          </p:cNvSpPr>
          <p:nvPr>
            <p:ph type="body" sz="quarter" idx="10" hasCustomPrompt="1"/>
          </p:nvPr>
        </p:nvSpPr>
        <p:spPr>
          <a:xfrm>
            <a:off x="2646290" y="360579"/>
            <a:ext cx="6622401" cy="359858"/>
          </a:xfrm>
        </p:spPr>
        <p:txBody>
          <a:bodyPr>
            <a:normAutofit/>
          </a:bodyPr>
          <a:lstStyle>
            <a:lvl1pPr marL="0" indent="0">
              <a:buNone/>
              <a:defRPr sz="2000" b="1"/>
            </a:lvl1pPr>
          </a:lstStyle>
          <a:p>
            <a:pPr lvl="0"/>
            <a:r>
              <a:rPr lang="en-US" dirty="0"/>
              <a:t>Case Study</a:t>
            </a:r>
          </a:p>
        </p:txBody>
      </p:sp>
      <p:sp>
        <p:nvSpPr>
          <p:cNvPr id="16" name="Text Placeholder 7">
            <a:extLst>
              <a:ext uri="{FF2B5EF4-FFF2-40B4-BE49-F238E27FC236}">
                <a16:creationId xmlns:a16="http://schemas.microsoft.com/office/drawing/2014/main" id="{F3E6F59D-FF0F-E11E-785E-947A10778E54}"/>
              </a:ext>
            </a:extLst>
          </p:cNvPr>
          <p:cNvSpPr>
            <a:spLocks noGrp="1"/>
          </p:cNvSpPr>
          <p:nvPr>
            <p:ph type="body" sz="quarter" idx="11" hasCustomPrompt="1"/>
          </p:nvPr>
        </p:nvSpPr>
        <p:spPr>
          <a:xfrm>
            <a:off x="2646290" y="786474"/>
            <a:ext cx="6622401" cy="359858"/>
          </a:xfrm>
        </p:spPr>
        <p:txBody>
          <a:bodyPr>
            <a:normAutofit/>
          </a:bodyPr>
          <a:lstStyle>
            <a:lvl1pPr marL="0" indent="0">
              <a:buNone/>
              <a:defRPr sz="1800" b="0">
                <a:solidFill>
                  <a:srgbClr val="CC0000"/>
                </a:solidFill>
              </a:defRPr>
            </a:lvl1pPr>
          </a:lstStyle>
          <a:p>
            <a:pPr lvl="0"/>
            <a:r>
              <a:rPr lang="en-US" dirty="0"/>
              <a:t>Subtitle</a:t>
            </a:r>
          </a:p>
        </p:txBody>
      </p:sp>
      <p:sp>
        <p:nvSpPr>
          <p:cNvPr id="10" name="Text Placeholder 9">
            <a:extLst>
              <a:ext uri="{FF2B5EF4-FFF2-40B4-BE49-F238E27FC236}">
                <a16:creationId xmlns:a16="http://schemas.microsoft.com/office/drawing/2014/main" id="{AB1B30EE-3D96-7AA8-6FC3-F4AFC19CAEF1}"/>
              </a:ext>
            </a:extLst>
          </p:cNvPr>
          <p:cNvSpPr>
            <a:spLocks noGrp="1"/>
          </p:cNvSpPr>
          <p:nvPr>
            <p:ph type="body" sz="quarter" idx="12" hasCustomPrompt="1"/>
          </p:nvPr>
        </p:nvSpPr>
        <p:spPr>
          <a:xfrm>
            <a:off x="2646290" y="1356360"/>
            <a:ext cx="9012310" cy="5141061"/>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57797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Chart, radar chart&#10;&#10;Description automatically generated">
            <a:extLst>
              <a:ext uri="{FF2B5EF4-FFF2-40B4-BE49-F238E27FC236}">
                <a16:creationId xmlns:a16="http://schemas.microsoft.com/office/drawing/2014/main" id="{97212EC5-7520-D5EB-D997-F8982C2B8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a:xfrm>
            <a:off x="0" y="6608617"/>
            <a:ext cx="2909455" cy="114300"/>
          </a:xfrm>
          <a:prstGeom prst="rect">
            <a:avLst/>
          </a:prstGeom>
        </p:spPr>
        <p:txBody>
          <a:bodyPr vert="horz" lIns="91440" tIns="45720" rIns="91440" bIns="45720" rtlCol="0" anchor="ctr"/>
          <a:lstStyle>
            <a:defPPr>
              <a:defRPr lang="en-US"/>
            </a:defPPr>
            <a:lvl1pPr marL="0" algn="ctr" defTabSz="228600" rtl="0" eaLnBrk="1" latinLnBrk="0" hangingPunct="1">
              <a:defRPr sz="1000" kern="1200">
                <a:solidFill>
                  <a:schemeClr val="bg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dirty="0"/>
              <a:t>©1999 – 2023 Jeff Sutherland and Scrum Inc. </a:t>
            </a:r>
          </a:p>
        </p:txBody>
      </p:sp>
      <p:sp>
        <p:nvSpPr>
          <p:cNvPr id="17" name="Text Placeholder 16">
            <a:extLst>
              <a:ext uri="{FF2B5EF4-FFF2-40B4-BE49-F238E27FC236}">
                <a16:creationId xmlns:a16="http://schemas.microsoft.com/office/drawing/2014/main" id="{05C01D8C-82B5-28B5-262C-8A769687E274}"/>
              </a:ext>
            </a:extLst>
          </p:cNvPr>
          <p:cNvSpPr>
            <a:spLocks noGrp="1"/>
          </p:cNvSpPr>
          <p:nvPr>
            <p:ph type="body" sz="quarter" idx="15" hasCustomPrompt="1"/>
          </p:nvPr>
        </p:nvSpPr>
        <p:spPr>
          <a:xfrm>
            <a:off x="3806686" y="4959360"/>
            <a:ext cx="6271592" cy="649495"/>
          </a:xfrm>
        </p:spPr>
        <p:txBody>
          <a:bodyPr>
            <a:normAutofit/>
          </a:bodyPr>
          <a:lstStyle>
            <a:lvl1pPr marL="0" indent="0">
              <a:buNone/>
              <a:defRPr sz="4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b="1" dirty="0"/>
              <a:t>Company Name</a:t>
            </a:r>
            <a:endParaRPr lang="en-US" dirty="0"/>
          </a:p>
        </p:txBody>
      </p:sp>
      <p:sp>
        <p:nvSpPr>
          <p:cNvPr id="21" name="Text Placeholder 20">
            <a:extLst>
              <a:ext uri="{FF2B5EF4-FFF2-40B4-BE49-F238E27FC236}">
                <a16:creationId xmlns:a16="http://schemas.microsoft.com/office/drawing/2014/main" id="{3FBDC214-5F2A-1FC5-0442-E780BFA85BFA}"/>
              </a:ext>
            </a:extLst>
          </p:cNvPr>
          <p:cNvSpPr>
            <a:spLocks noGrp="1"/>
          </p:cNvSpPr>
          <p:nvPr>
            <p:ph type="body" sz="quarter" idx="16" hasCustomPrompt="1"/>
          </p:nvPr>
        </p:nvSpPr>
        <p:spPr>
          <a:xfrm>
            <a:off x="3806686" y="3574107"/>
            <a:ext cx="6272352" cy="1192696"/>
          </a:xfrm>
        </p:spPr>
        <p:txBody>
          <a:bodyPr/>
          <a:lstStyle>
            <a:lvl1pPr marL="0" indent="0">
              <a:buNone/>
              <a:defRPr sz="4400">
                <a:solidFill>
                  <a:schemeClr val="bg1"/>
                </a:solidFill>
              </a:defRPr>
            </a:lvl1pPr>
          </a:lstStyle>
          <a:p>
            <a:pPr lvl="0"/>
            <a:r>
              <a:rPr lang="en-US" dirty="0"/>
              <a:t>Achieving Business Agility at</a:t>
            </a:r>
          </a:p>
        </p:txBody>
      </p:sp>
    </p:spTree>
    <p:extLst>
      <p:ext uri="{BB962C8B-B14F-4D97-AF65-F5344CB8AC3E}">
        <p14:creationId xmlns:p14="http://schemas.microsoft.com/office/powerpoint/2010/main" val="13296540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Full Content">
    <p:spTree>
      <p:nvGrpSpPr>
        <p:cNvPr id="1" name=""/>
        <p:cNvGrpSpPr/>
        <p:nvPr/>
      </p:nvGrpSpPr>
      <p:grpSpPr>
        <a:xfrm>
          <a:off x="0" y="0"/>
          <a:ext cx="0" cy="0"/>
          <a:chOff x="0" y="0"/>
          <a:chExt cx="0" cy="0"/>
        </a:xfrm>
      </p:grpSpPr>
      <p:sp>
        <p:nvSpPr>
          <p:cNvPr id="102" name="Rectangle"/>
          <p:cNvSpPr/>
          <p:nvPr/>
        </p:nvSpPr>
        <p:spPr>
          <a:xfrm>
            <a:off x="12048365" y="-4234"/>
            <a:ext cx="156336" cy="6866468"/>
          </a:xfrm>
          <a:prstGeom prst="rect">
            <a:avLst/>
          </a:prstGeom>
          <a:solidFill>
            <a:srgbClr val="CC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Body Level One…"/>
          <p:cNvSpPr txBox="1">
            <a:spLocks noGrp="1"/>
          </p:cNvSpPr>
          <p:nvPr>
            <p:ph type="body" sz="half" idx="1"/>
          </p:nvPr>
        </p:nvSpPr>
        <p:spPr>
          <a:xfrm>
            <a:off x="574537" y="1534160"/>
            <a:ext cx="10903590" cy="4485640"/>
          </a:xfrm>
          <a:prstGeom prst="rect">
            <a:avLst/>
          </a:prstGeom>
        </p:spPr>
        <p:txBody>
          <a:bodyPr anchor="t" anchorCtr="0">
            <a:noAutofit/>
          </a:bodyPr>
          <a:lstStyle>
            <a:lvl1pPr marL="279400" indent="-279400">
              <a:spcBef>
                <a:spcPts val="600"/>
              </a:spcBef>
              <a:defRPr sz="1900">
                <a:latin typeface="Open Sans" charset="0"/>
                <a:ea typeface="Open Sans" charset="0"/>
                <a:cs typeface="Open Sans" charset="0"/>
                <a:sym typeface="Verdana"/>
              </a:defRPr>
            </a:lvl1pPr>
            <a:lvl2pPr marL="558800" indent="-279400">
              <a:spcBef>
                <a:spcPts val="600"/>
              </a:spcBef>
              <a:defRPr sz="1900">
                <a:latin typeface="Open Sans" charset="0"/>
                <a:ea typeface="Open Sans" charset="0"/>
                <a:cs typeface="Open Sans" charset="0"/>
                <a:sym typeface="Verdana"/>
              </a:defRPr>
            </a:lvl2pPr>
            <a:lvl3pPr marL="838200" indent="-279400">
              <a:spcBef>
                <a:spcPts val="600"/>
              </a:spcBef>
              <a:defRPr sz="1900">
                <a:latin typeface="Open Sans" charset="0"/>
                <a:ea typeface="Open Sans" charset="0"/>
                <a:cs typeface="Open Sans" charset="0"/>
                <a:sym typeface="Verdana"/>
              </a:defRPr>
            </a:lvl3pPr>
            <a:lvl4pPr marL="1117600" indent="-279400">
              <a:spcBef>
                <a:spcPts val="600"/>
              </a:spcBef>
              <a:defRPr sz="1900">
                <a:latin typeface="Open Sans" charset="0"/>
                <a:ea typeface="Open Sans" charset="0"/>
                <a:cs typeface="Open Sans" charset="0"/>
                <a:sym typeface="Verdana"/>
              </a:defRPr>
            </a:lvl4pPr>
            <a:lvl5pPr marL="1397000" indent="-279400">
              <a:spcBef>
                <a:spcPts val="600"/>
              </a:spcBef>
              <a:defRPr sz="1900">
                <a:latin typeface="Open Sans" charset="0"/>
                <a:ea typeface="Open Sans" charset="0"/>
                <a:cs typeface="Open Sans" charset="0"/>
                <a:sym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7">
            <a:extLst>
              <a:ext uri="{FF2B5EF4-FFF2-40B4-BE49-F238E27FC236}">
                <a16:creationId xmlns:a16="http://schemas.microsoft.com/office/drawing/2014/main" id="{5B3AAA62-2B20-1F44-AA08-6C13623FC0D5}"/>
              </a:ext>
            </a:extLst>
          </p:cNvPr>
          <p:cNvSpPr>
            <a:spLocks noGrp="1"/>
          </p:cNvSpPr>
          <p:nvPr>
            <p:ph type="body" sz="quarter" idx="10" hasCustomPrompt="1"/>
          </p:nvPr>
        </p:nvSpPr>
        <p:spPr>
          <a:xfrm>
            <a:off x="574537" y="183555"/>
            <a:ext cx="7240060" cy="1057417"/>
          </a:xfrm>
        </p:spPr>
        <p:txBody>
          <a:bodyPr anchor="b" anchorCtr="0">
            <a:noAutofit/>
          </a:bodyPr>
          <a:lstStyle>
            <a:lvl1pPr marL="0" indent="0">
              <a:spcBef>
                <a:spcPts val="600"/>
              </a:spcBef>
              <a:buNone/>
              <a:defRPr sz="2400" b="1">
                <a:latin typeface="Open Sans" charset="0"/>
                <a:ea typeface="Open Sans" charset="0"/>
                <a:cs typeface="Open Sans" charset="0"/>
              </a:defRPr>
            </a:lvl1pPr>
            <a:lvl2pPr marL="317500" indent="0">
              <a:buNone/>
              <a:defRPr sz="3300" b="1">
                <a:latin typeface="Open Sans" charset="0"/>
                <a:ea typeface="Open Sans" charset="0"/>
                <a:cs typeface="Open Sans" charset="0"/>
              </a:defRPr>
            </a:lvl2pPr>
            <a:lvl3pPr marL="635000" indent="0">
              <a:buNone/>
              <a:defRPr sz="3300" b="1">
                <a:latin typeface="Open Sans" charset="0"/>
                <a:ea typeface="Open Sans" charset="0"/>
                <a:cs typeface="Open Sans" charset="0"/>
              </a:defRPr>
            </a:lvl3pPr>
            <a:lvl4pPr marL="952500" indent="0">
              <a:buNone/>
              <a:defRPr sz="3300" b="1">
                <a:latin typeface="Open Sans" charset="0"/>
                <a:ea typeface="Open Sans" charset="0"/>
                <a:cs typeface="Open Sans" charset="0"/>
              </a:defRPr>
            </a:lvl4pPr>
            <a:lvl5pPr marL="1270000" indent="0">
              <a:buNone/>
              <a:defRPr sz="3300" b="1">
                <a:latin typeface="Open Sans" charset="0"/>
                <a:ea typeface="Open Sans" charset="0"/>
                <a:cs typeface="Open Sans" charset="0"/>
              </a:defRPr>
            </a:lvl5pPr>
          </a:lstStyle>
          <a:p>
            <a:pPr lvl="0"/>
            <a:r>
              <a:rPr lang="en-US"/>
              <a:t>Click to edit Header</a:t>
            </a:r>
          </a:p>
        </p:txBody>
      </p:sp>
      <p:sp>
        <p:nvSpPr>
          <p:cNvPr id="7" name="Rectangle 6">
            <a:extLst>
              <a:ext uri="{FF2B5EF4-FFF2-40B4-BE49-F238E27FC236}">
                <a16:creationId xmlns:a16="http://schemas.microsoft.com/office/drawing/2014/main" id="{CBE1A7C6-7634-1B4B-B174-EA9722D71B97}"/>
              </a:ext>
            </a:extLst>
          </p:cNvPr>
          <p:cNvSpPr/>
          <p:nvPr userDrawn="1"/>
        </p:nvSpPr>
        <p:spPr>
          <a:xfrm>
            <a:off x="228599" y="0"/>
            <a:ext cx="114300" cy="1240972"/>
          </a:xfrm>
          <a:prstGeom prst="rect">
            <a:avLst/>
          </a:prstGeom>
          <a:solidFill>
            <a:srgbClr val="CC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4401629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image" Target="../media/image30.png"/><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image" Target="../media/image31.svg"/><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7CF1F9A-4ED8-61A3-7CE6-6C5523FEBA97}"/>
              </a:ext>
            </a:extLst>
          </p:cNvPr>
          <p:cNvGraphicFramePr>
            <a:graphicFrameLocks noChangeAspect="1"/>
          </p:cNvGraphicFramePr>
          <p:nvPr userDrawn="1">
            <p:custDataLst>
              <p:tags r:id="rId38"/>
            </p:custDataLst>
            <p:extLst>
              <p:ext uri="{D42A27DB-BD31-4B8C-83A1-F6EECF244321}">
                <p14:modId xmlns:p14="http://schemas.microsoft.com/office/powerpoint/2010/main" val="3177462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914" imgH="914" progId="TCLayout.ActiveDocument.1">
                  <p:embed/>
                </p:oleObj>
              </mc:Choice>
              <mc:Fallback>
                <p:oleObj name="think-cell Slide" r:id="rId39" imgW="914" imgH="914" progId="TCLayout.ActiveDocument.1">
                  <p:embed/>
                  <p:pic>
                    <p:nvPicPr>
                      <p:cNvPr id="5" name="think-cell data - do not delete" hidden="1">
                        <a:extLst>
                          <a:ext uri="{FF2B5EF4-FFF2-40B4-BE49-F238E27FC236}">
                            <a16:creationId xmlns:a16="http://schemas.microsoft.com/office/drawing/2014/main" id="{C7CF1F9A-4ED8-61A3-7CE6-6C5523FEBA9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27662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050">
                <a:solidFill>
                  <a:schemeClr val="tx1">
                    <a:tint val="75000"/>
                  </a:schemeClr>
                </a:solidFill>
                <a:latin typeface="Poppins" pitchFamily="2" charset="77"/>
                <a:cs typeface="Poppins" pitchFamily="2" charset="77"/>
              </a:defRPr>
            </a:lvl1pPr>
          </a:lstStyle>
          <a:p>
            <a:fld id="{48F63A3B-78C7-47BE-AE5E-E10140E04643}" type="slidenum">
              <a:rPr lang="en-US" smtClean="0"/>
              <a:pPr/>
              <a:t>‹#›</a:t>
            </a:fld>
            <a:endParaRPr lang="en-US"/>
          </a:p>
        </p:txBody>
      </p:sp>
      <p:sp>
        <p:nvSpPr>
          <p:cNvPr id="3" name="TextBox 2">
            <a:extLst>
              <a:ext uri="{FF2B5EF4-FFF2-40B4-BE49-F238E27FC236}">
                <a16:creationId xmlns:a16="http://schemas.microsoft.com/office/drawing/2014/main" id="{C9C8CD75-8D16-0584-AD29-EEE8D735DF98}"/>
              </a:ext>
            </a:extLst>
          </p:cNvPr>
          <p:cNvSpPr txBox="1"/>
          <p:nvPr userDrawn="1"/>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4" name="TextBox 3">
            <a:extLst>
              <a:ext uri="{FF2B5EF4-FFF2-40B4-BE49-F238E27FC236}">
                <a16:creationId xmlns:a16="http://schemas.microsoft.com/office/drawing/2014/main" id="{708889F7-77E5-F576-5EB1-AD1CF9146BB6}"/>
              </a:ext>
            </a:extLst>
          </p:cNvPr>
          <p:cNvSpPr txBox="1"/>
          <p:nvPr userDrawn="1"/>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437577705"/>
      </p:ext>
    </p:extLst>
  </p:cSld>
  <p:clrMap bg1="lt1" tx1="dk1" bg2="lt2" tx2="dk2" accent1="accent1" accent2="accent2" accent3="accent3" accent4="accent4" accent5="accent5" accent6="accent6" hlink="hlink" folHlink="folHlink"/>
  <p:sldLayoutIdLst>
    <p:sldLayoutId id="2147483709" r:id="rId1"/>
    <p:sldLayoutId id="2147483720" r:id="rId2"/>
    <p:sldLayoutId id="2147483721" r:id="rId3"/>
    <p:sldLayoutId id="2147483729" r:id="rId4"/>
    <p:sldLayoutId id="2147483730" r:id="rId5"/>
    <p:sldLayoutId id="2147483710" r:id="rId6"/>
    <p:sldLayoutId id="2147483733" r:id="rId7"/>
    <p:sldLayoutId id="2147483738" r:id="rId8"/>
    <p:sldLayoutId id="2147483717" r:id="rId9"/>
    <p:sldLayoutId id="2147483712" r:id="rId10"/>
    <p:sldLayoutId id="2147483713" r:id="rId11"/>
    <p:sldLayoutId id="2147483724" r:id="rId12"/>
    <p:sldLayoutId id="2147483736" r:id="rId13"/>
    <p:sldLayoutId id="2147483723" r:id="rId14"/>
    <p:sldLayoutId id="2147483726" r:id="rId15"/>
    <p:sldLayoutId id="2147483727" r:id="rId16"/>
    <p:sldLayoutId id="2147483728" r:id="rId17"/>
    <p:sldLayoutId id="2147483731" r:id="rId18"/>
    <p:sldLayoutId id="214748371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20" userDrawn="1">
          <p15:clr>
            <a:srgbClr val="F26B43"/>
          </p15:clr>
        </p15:guide>
        <p15:guide id="4" pos="360" userDrawn="1">
          <p15:clr>
            <a:srgbClr val="F26B43"/>
          </p15:clr>
        </p15:guide>
        <p15:guide id="5" orient="horz" pos="4104" userDrawn="1">
          <p15:clr>
            <a:srgbClr val="F26B43"/>
          </p15:clr>
        </p15:guide>
        <p15:guide id="6" orient="horz" pos="2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61">
            <a:extLst>
              <a:ext uri="{96DAC541-7B7A-43D3-8B79-37D633B846F1}">
                <asvg:svgBlip xmlns:asvg="http://schemas.microsoft.com/office/drawing/2016/SVG/main" r:embed="rId62"/>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42981156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 id="2147483809" r:id="rId57"/>
    <p:sldLayoutId id="2147483810" r:id="rId58"/>
    <p:sldLayoutId id="2147483811" r:id="rId59"/>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4" orient="horz" pos="414">
          <p15:clr>
            <a:srgbClr val="F26B43"/>
          </p15:clr>
        </p15:guide>
        <p15:guide id="5" pos="1435">
          <p15:clr>
            <a:srgbClr val="F26B43"/>
          </p15:clr>
        </p15:guide>
        <p15:guide id="6" pos="1580">
          <p15:clr>
            <a:srgbClr val="F26B43"/>
          </p15:clr>
        </p15:guide>
        <p15:guide id="7" pos="2601">
          <p15:clr>
            <a:srgbClr val="F26B43"/>
          </p15:clr>
        </p15:guide>
        <p15:guide id="8" pos="2746">
          <p15:clr>
            <a:srgbClr val="F26B43"/>
          </p15:clr>
        </p15:guide>
        <p15:guide id="9" pos="3766">
          <p15:clr>
            <a:srgbClr val="F26B43"/>
          </p15:clr>
        </p15:guide>
        <p15:guide id="10" pos="3911">
          <p15:clr>
            <a:srgbClr val="F26B43"/>
          </p15:clr>
        </p15:guide>
        <p15:guide id="11" pos="4932">
          <p15:clr>
            <a:srgbClr val="F26B43"/>
          </p15:clr>
        </p15:guide>
        <p15:guide id="12" pos="5077">
          <p15:clr>
            <a:srgbClr val="F26B43"/>
          </p15:clr>
        </p15:guide>
        <p15:guide id="13" pos="6098">
          <p15:clr>
            <a:srgbClr val="F26B43"/>
          </p15:clr>
        </p15:guide>
        <p15:guide id="14" pos="6243">
          <p15:clr>
            <a:srgbClr val="F26B43"/>
          </p15:clr>
        </p15:guide>
        <p15:guide id="15" pos="7263">
          <p15:clr>
            <a:srgbClr val="F26B43"/>
          </p15:clr>
        </p15:guide>
        <p15:guide id="17" orient="horz" pos="1141">
          <p15:clr>
            <a:srgbClr val="F26B43"/>
          </p15:clr>
        </p15:guide>
        <p15:guide id="18" orient="horz" pos="2160">
          <p15:clr>
            <a:srgbClr val="F26B43"/>
          </p15:clr>
        </p15:guide>
        <p15:guide id="19" orient="horz" pos="38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18.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3.sv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descr="A person holding a can and a city&#10;&#10;Description automatically generated">
            <a:extLst>
              <a:ext uri="{FF2B5EF4-FFF2-40B4-BE49-F238E27FC236}">
                <a16:creationId xmlns:a16="http://schemas.microsoft.com/office/drawing/2014/main" id="{A34CD16D-967A-1530-979F-623F0F113E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2"/>
          <a:stretch/>
        </p:blipFill>
        <p:spPr>
          <a:xfrm>
            <a:off x="1" y="0"/>
            <a:ext cx="5323562" cy="6106688"/>
          </a:xfrm>
          <a:prstGeom prst="rect">
            <a:avLst/>
          </a:prstGeom>
        </p:spPr>
      </p:pic>
      <p:sp>
        <p:nvSpPr>
          <p:cNvPr id="12" name="Title 2">
            <a:extLst>
              <a:ext uri="{FF2B5EF4-FFF2-40B4-BE49-F238E27FC236}">
                <a16:creationId xmlns:a16="http://schemas.microsoft.com/office/drawing/2014/main" id="{0A5182D9-A0A5-760F-CCEC-CF561580EDE2}"/>
              </a:ext>
            </a:extLst>
          </p:cNvPr>
          <p:cNvSpPr>
            <a:spLocks noGrp="1"/>
          </p:cNvSpPr>
          <p:nvPr>
            <p:ph type="ctrTitle"/>
          </p:nvPr>
        </p:nvSpPr>
        <p:spPr/>
        <p:txBody>
          <a:bodyPr/>
          <a:lstStyle/>
          <a:p>
            <a:r>
              <a:rPr lang="en-US" sz="5400" dirty="0">
                <a:solidFill>
                  <a:srgbClr val="C00000"/>
                </a:solidFill>
              </a:rPr>
              <a:t>Give Thanks for Scrum: The Next 30 Years</a:t>
            </a:r>
          </a:p>
        </p:txBody>
      </p:sp>
      <p:sp>
        <p:nvSpPr>
          <p:cNvPr id="2" name="Subtitle 1">
            <a:extLst>
              <a:ext uri="{FF2B5EF4-FFF2-40B4-BE49-F238E27FC236}">
                <a16:creationId xmlns:a16="http://schemas.microsoft.com/office/drawing/2014/main" id="{1A0EB0C2-04B5-1083-2821-6F5EE72DB64C}"/>
              </a:ext>
            </a:extLst>
          </p:cNvPr>
          <p:cNvSpPr>
            <a:spLocks noGrp="1"/>
          </p:cNvSpPr>
          <p:nvPr>
            <p:ph type="subTitle" idx="1"/>
          </p:nvPr>
        </p:nvSpPr>
        <p:spPr/>
        <p:txBody>
          <a:bodyPr/>
          <a:lstStyle/>
          <a:p>
            <a:endParaRPr lang="en-US"/>
          </a:p>
        </p:txBody>
      </p:sp>
      <p:sp>
        <p:nvSpPr>
          <p:cNvPr id="3" name="Picture Placeholder 2">
            <a:extLst>
              <a:ext uri="{FF2B5EF4-FFF2-40B4-BE49-F238E27FC236}">
                <a16:creationId xmlns:a16="http://schemas.microsoft.com/office/drawing/2014/main" id="{2EFBC686-DE81-F032-5DFF-2672F51A597D}"/>
              </a:ext>
            </a:extLst>
          </p:cNvPr>
          <p:cNvSpPr>
            <a:spLocks noGrp="1"/>
          </p:cNvSpPr>
          <p:nvPr>
            <p:ph type="pic" sz="quarter" idx="10"/>
          </p:nvPr>
        </p:nvSpPr>
        <p:spPr/>
        <p:txBody>
          <a:bodyPr/>
          <a:lstStyle/>
          <a:p>
            <a:endParaRPr lang="en-US"/>
          </a:p>
        </p:txBody>
      </p:sp>
      <p:sp>
        <p:nvSpPr>
          <p:cNvPr id="13" name="Subtitle 3">
            <a:extLst>
              <a:ext uri="{FF2B5EF4-FFF2-40B4-BE49-F238E27FC236}">
                <a16:creationId xmlns:a16="http://schemas.microsoft.com/office/drawing/2014/main" id="{7A205E47-DD3B-A2B7-4339-2DF65A7D0B24}"/>
              </a:ext>
            </a:extLst>
          </p:cNvPr>
          <p:cNvSpPr txBox="1">
            <a:spLocks/>
          </p:cNvSpPr>
          <p:nvPr/>
        </p:nvSpPr>
        <p:spPr>
          <a:xfrm>
            <a:off x="6233608" y="3429000"/>
            <a:ext cx="5136737" cy="101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50"/>
              </a:lnSpc>
              <a:buNone/>
            </a:pPr>
            <a:r>
              <a:rPr lang="en-US" sz="3200" dirty="0">
                <a:solidFill>
                  <a:srgbClr val="272525"/>
                </a:solidFill>
                <a:latin typeface="Inter" pitchFamily="34" charset="0"/>
                <a:ea typeface="Inter" pitchFamily="34" charset="-122"/>
                <a:cs typeface="Inter" pitchFamily="34" charset="-120"/>
              </a:rPr>
              <a:t>Navigating the Technological Singularity with an Empirical Framework</a:t>
            </a:r>
          </a:p>
          <a:p>
            <a:pPr marL="0" indent="0" algn="ctr">
              <a:lnSpc>
                <a:spcPts val="2850"/>
              </a:lnSpc>
              <a:buNone/>
            </a:pPr>
            <a:endParaRPr lang="en-US" sz="3200" dirty="0">
              <a:solidFill>
                <a:srgbClr val="272525"/>
              </a:solidFill>
              <a:latin typeface="Inter" pitchFamily="34" charset="0"/>
              <a:ea typeface="Inter" pitchFamily="34" charset="-122"/>
            </a:endParaRPr>
          </a:p>
          <a:p>
            <a:pPr marL="0" indent="0" algn="ctr">
              <a:lnSpc>
                <a:spcPts val="2850"/>
              </a:lnSpc>
              <a:buNone/>
            </a:pPr>
            <a:r>
              <a:rPr lang="en-US" sz="2800" dirty="0">
                <a:solidFill>
                  <a:srgbClr val="272525"/>
                </a:solidFill>
                <a:latin typeface="Inter" pitchFamily="34" charset="0"/>
                <a:ea typeface="Inter" pitchFamily="34" charset="-122"/>
              </a:rPr>
              <a:t>Jeff Sutherland, </a:t>
            </a:r>
            <a:r>
              <a:rPr lang="en-US" sz="2800" dirty="0" err="1">
                <a:solidFill>
                  <a:srgbClr val="272525"/>
                </a:solidFill>
                <a:latin typeface="Inter" pitchFamily="34" charset="0"/>
                <a:ea typeface="Inter" pitchFamily="34" charset="-122"/>
              </a:rPr>
              <a:t>Ph.D</a:t>
            </a:r>
            <a:endParaRPr lang="en-US" sz="2800" dirty="0">
              <a:solidFill>
                <a:srgbClr val="272525"/>
              </a:solidFill>
              <a:latin typeface="Inter" pitchFamily="34" charset="0"/>
              <a:ea typeface="Inter" pitchFamily="34" charset="-122"/>
            </a:endParaRPr>
          </a:p>
          <a:p>
            <a:pPr marL="0" indent="0" algn="ctr">
              <a:lnSpc>
                <a:spcPts val="2850"/>
              </a:lnSpc>
              <a:buNone/>
            </a:pPr>
            <a:r>
              <a:rPr lang="en-US" sz="2400" dirty="0" err="1">
                <a:solidFill>
                  <a:srgbClr val="272525"/>
                </a:solidFill>
                <a:latin typeface="Inter" pitchFamily="34" charset="0"/>
                <a:ea typeface="Inter" pitchFamily="34" charset="-122"/>
              </a:rPr>
              <a:t>CoCreator</a:t>
            </a:r>
            <a:r>
              <a:rPr lang="en-US" sz="2400" dirty="0">
                <a:solidFill>
                  <a:srgbClr val="272525"/>
                </a:solidFill>
                <a:latin typeface="Inter" pitchFamily="34" charset="0"/>
                <a:ea typeface="Inter" pitchFamily="34" charset="-122"/>
              </a:rPr>
              <a:t> of Scrum &amp; </a:t>
            </a:r>
            <a:r>
              <a:rPr lang="en-US" sz="2400" dirty="0" err="1">
                <a:solidFill>
                  <a:srgbClr val="272525"/>
                </a:solidFill>
                <a:latin typeface="Inter" pitchFamily="34" charset="0"/>
                <a:ea typeface="Inter" pitchFamily="34" charset="-122"/>
              </a:rPr>
              <a:t>Scrum@Scale</a:t>
            </a:r>
            <a:endParaRPr lang="en-US" sz="2400" dirty="0"/>
          </a:p>
        </p:txBody>
      </p:sp>
      <p:sp>
        <p:nvSpPr>
          <p:cNvPr id="9" name="TextBox 8">
            <a:extLst>
              <a:ext uri="{FF2B5EF4-FFF2-40B4-BE49-F238E27FC236}">
                <a16:creationId xmlns:a16="http://schemas.microsoft.com/office/drawing/2014/main" id="{92791711-0AAF-BEEC-B23B-3DBAEE55FA8D}"/>
              </a:ext>
            </a:extLst>
          </p:cNvPr>
          <p:cNvSpPr txBox="1"/>
          <p:nvPr/>
        </p:nvSpPr>
        <p:spPr>
          <a:xfrm>
            <a:off x="252518" y="6255777"/>
            <a:ext cx="3591048" cy="338554"/>
          </a:xfrm>
          <a:prstGeom prst="rect">
            <a:avLst/>
          </a:prstGeom>
          <a:noFill/>
        </p:spPr>
        <p:txBody>
          <a:bodyPr wrap="none" rtlCol="0">
            <a:spAutoFit/>
          </a:bodyPr>
          <a:lstStyle/>
          <a:p>
            <a:r>
              <a:rPr lang="en-US" sz="1600" b="1" dirty="0" err="1"/>
              <a:t>scrum</a:t>
            </a:r>
            <a:r>
              <a:rPr lang="en-US" sz="1600" b="1" dirty="0" err="1">
                <a:solidFill>
                  <a:srgbClr val="C00000"/>
                </a:solidFill>
              </a:rPr>
              <a:t>AI</a:t>
            </a:r>
            <a:r>
              <a:rPr lang="en-US" sz="1600" b="1" dirty="0" err="1"/>
              <a:t>.org</a:t>
            </a:r>
            <a:r>
              <a:rPr lang="en-US" sz="1600" b="1" dirty="0"/>
              <a:t> </a:t>
            </a:r>
            <a:r>
              <a:rPr lang="en-US" sz="1400" b="1" dirty="0">
                <a:solidFill>
                  <a:srgbClr val="C00000"/>
                </a:solidFill>
              </a:rPr>
              <a:t>powered by </a:t>
            </a:r>
            <a:r>
              <a:rPr lang="en-US" sz="1400" b="1" dirty="0" err="1">
                <a:solidFill>
                  <a:srgbClr val="C00000"/>
                </a:solidFill>
              </a:rPr>
              <a:t>scruminc</a:t>
            </a:r>
            <a:endParaRPr lang="en-US" sz="1400" b="1" dirty="0">
              <a:solidFill>
                <a:srgbClr val="C00000"/>
              </a:solidFill>
            </a:endParaRPr>
          </a:p>
        </p:txBody>
      </p:sp>
      <p:sp>
        <p:nvSpPr>
          <p:cNvPr id="10" name="TextBox 9">
            <a:extLst>
              <a:ext uri="{FF2B5EF4-FFF2-40B4-BE49-F238E27FC236}">
                <a16:creationId xmlns:a16="http://schemas.microsoft.com/office/drawing/2014/main" id="{D72C33B4-5CAC-13F8-29E6-B00ABEB3BEB6}"/>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140692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1500"/>
          </a:p>
        </p:txBody>
      </p:sp>
      <p:sp>
        <p:nvSpPr>
          <p:cNvPr id="4" name="Text 1"/>
          <p:cNvSpPr/>
          <p:nvPr/>
        </p:nvSpPr>
        <p:spPr>
          <a:xfrm>
            <a:off x="661492" y="2311004"/>
            <a:ext cx="6393557"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What the Singularity Means</a:t>
            </a:r>
            <a:endParaRPr lang="en-US" sz="3708" dirty="0">
              <a:solidFill>
                <a:srgbClr val="C00000"/>
              </a:solidFill>
            </a:endParaRPr>
          </a:p>
        </p:txBody>
      </p:sp>
      <p:sp>
        <p:nvSpPr>
          <p:cNvPr id="5" name="Text 2"/>
          <p:cNvSpPr/>
          <p:nvPr/>
        </p:nvSpPr>
        <p:spPr>
          <a:xfrm>
            <a:off x="661492" y="3185120"/>
            <a:ext cx="10869018" cy="907257"/>
          </a:xfrm>
          <a:prstGeom prst="rect">
            <a:avLst/>
          </a:prstGeom>
          <a:noFill/>
          <a:ln/>
        </p:spPr>
        <p:txBody>
          <a:bodyPr wrap="squar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The Singularity is an event horizon. It's a point beyond which the future is fundamentally unknowable by pre-Singularity minds (us). It's the moment superintelligent AI will rewrite the rules of physics, biology, and all known sciences. It is the single biggest disruption and opportunity in human history. And it's set to happen in only 20 years.</a:t>
            </a:r>
            <a:endParaRPr lang="en-US" dirty="0"/>
          </a:p>
        </p:txBody>
      </p:sp>
      <p:sp>
        <p:nvSpPr>
          <p:cNvPr id="7" name="TextBox 6">
            <a:extLst>
              <a:ext uri="{FF2B5EF4-FFF2-40B4-BE49-F238E27FC236}">
                <a16:creationId xmlns:a16="http://schemas.microsoft.com/office/drawing/2014/main" id="{78216BBF-7C9B-E2B7-581F-85EE83194FA0}"/>
              </a:ext>
            </a:extLst>
          </p:cNvPr>
          <p:cNvSpPr txBox="1"/>
          <p:nvPr/>
        </p:nvSpPr>
        <p:spPr>
          <a:xfrm>
            <a:off x="242008" y="622634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8" name="TextBox 7">
            <a:extLst>
              <a:ext uri="{FF2B5EF4-FFF2-40B4-BE49-F238E27FC236}">
                <a16:creationId xmlns:a16="http://schemas.microsoft.com/office/drawing/2014/main" id="{06B5104D-05E4-025E-653D-F3416864EA99}"/>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 y="0"/>
            <a:ext cx="12192000" cy="6858000"/>
          </a:xfrm>
          <a:prstGeom prst="rect">
            <a:avLst/>
          </a:prstGeom>
        </p:spPr>
      </p:pic>
      <p:sp>
        <p:nvSpPr>
          <p:cNvPr id="4" name="Text 1"/>
          <p:cNvSpPr/>
          <p:nvPr/>
        </p:nvSpPr>
        <p:spPr>
          <a:xfrm>
            <a:off x="2097385" y="1335882"/>
            <a:ext cx="7997131" cy="590649"/>
          </a:xfrm>
          <a:prstGeom prst="rect">
            <a:avLst/>
          </a:prstGeom>
          <a:noFill/>
          <a:ln/>
        </p:spPr>
        <p:txBody>
          <a:bodyPr wrap="none" lIns="0" tIns="0" rIns="0" bIns="0" rtlCol="0" anchor="t"/>
          <a:lstStyle/>
          <a:p>
            <a:pPr algn="ctr">
              <a:lnSpc>
                <a:spcPts val="4625"/>
              </a:lnSpc>
            </a:pPr>
            <a:r>
              <a:rPr lang="en-US" sz="3708" b="1" dirty="0">
                <a:solidFill>
                  <a:srgbClr val="C00000"/>
                </a:solidFill>
                <a:latin typeface="Inter Bold" pitchFamily="34" charset="0"/>
                <a:ea typeface="Inter Bold" pitchFamily="34" charset="-122"/>
                <a:cs typeface="Inter Bold" pitchFamily="34" charset="-120"/>
              </a:rPr>
              <a:t>The Existential Question for Scrum</a:t>
            </a:r>
            <a:endParaRPr lang="en-US" sz="3708" dirty="0">
              <a:solidFill>
                <a:srgbClr val="C00000"/>
              </a:solidFill>
            </a:endParaRPr>
          </a:p>
        </p:txBody>
      </p:sp>
      <p:sp>
        <p:nvSpPr>
          <p:cNvPr id="5" name="Text 2"/>
          <p:cNvSpPr/>
          <p:nvPr/>
        </p:nvSpPr>
        <p:spPr>
          <a:xfrm>
            <a:off x="661492" y="2209999"/>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This brings us to our core crisis.</a:t>
            </a:r>
            <a:endParaRPr lang="en-US" sz="2000" dirty="0"/>
          </a:p>
        </p:txBody>
      </p:sp>
      <p:sp>
        <p:nvSpPr>
          <p:cNvPr id="6" name="Shape 3"/>
          <p:cNvSpPr/>
          <p:nvPr/>
        </p:nvSpPr>
        <p:spPr>
          <a:xfrm>
            <a:off x="661492"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7" name="Text 4"/>
          <p:cNvSpPr/>
          <p:nvPr/>
        </p:nvSpPr>
        <p:spPr>
          <a:xfrm>
            <a:off x="875903" y="2939455"/>
            <a:ext cx="3068142" cy="590550"/>
          </a:xfrm>
          <a:prstGeom prst="rect">
            <a:avLst/>
          </a:prstGeom>
          <a:noFill/>
          <a:ln/>
        </p:spPr>
        <p:txBody>
          <a:bodyPr wrap="squar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Accelerating Toward Singularity</a:t>
            </a:r>
            <a:endParaRPr lang="en-US" sz="2000" dirty="0"/>
          </a:p>
        </p:txBody>
      </p:sp>
      <p:sp>
        <p:nvSpPr>
          <p:cNvPr id="8" name="Text 5"/>
          <p:cNvSpPr/>
          <p:nvPr/>
        </p:nvSpPr>
        <p:spPr>
          <a:xfrm>
            <a:off x="875903" y="3643412"/>
            <a:ext cx="3068142"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a world accelerating toward the Singularity (c. 2045)</a:t>
            </a:r>
            <a:endParaRPr lang="en-US" sz="2000" dirty="0"/>
          </a:p>
        </p:txBody>
      </p:sp>
      <p:sp>
        <p:nvSpPr>
          <p:cNvPr id="9" name="Shape 6"/>
          <p:cNvSpPr/>
          <p:nvPr/>
        </p:nvSpPr>
        <p:spPr>
          <a:xfrm>
            <a:off x="4347468"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10" name="Text 7"/>
          <p:cNvSpPr/>
          <p:nvPr/>
        </p:nvSpPr>
        <p:spPr>
          <a:xfrm>
            <a:off x="4561880" y="2939455"/>
            <a:ext cx="3068142" cy="590550"/>
          </a:xfrm>
          <a:prstGeom prst="rect">
            <a:avLst/>
          </a:prstGeom>
          <a:noFill/>
          <a:ln/>
        </p:spPr>
        <p:txBody>
          <a:bodyPr wrap="squar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Automation of Knowledge Work</a:t>
            </a:r>
            <a:endParaRPr lang="en-US" sz="2000" dirty="0"/>
          </a:p>
        </p:txBody>
      </p:sp>
      <p:sp>
        <p:nvSpPr>
          <p:cNvPr id="11" name="Text 8"/>
          <p:cNvSpPr/>
          <p:nvPr/>
        </p:nvSpPr>
        <p:spPr>
          <a:xfrm>
            <a:off x="4561880" y="3643412"/>
            <a:ext cx="3068142" cy="1209675"/>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Where AI superintelligence (projected 2027-2040) will automate 85%+ of all knowledge work...</a:t>
            </a:r>
            <a:endParaRPr lang="en-US" sz="2000" dirty="0"/>
          </a:p>
        </p:txBody>
      </p:sp>
      <p:sp>
        <p:nvSpPr>
          <p:cNvPr id="12" name="Shape 9"/>
          <p:cNvSpPr/>
          <p:nvPr/>
        </p:nvSpPr>
        <p:spPr>
          <a:xfrm>
            <a:off x="8033444" y="2725044"/>
            <a:ext cx="3496965" cy="2342456"/>
          </a:xfrm>
          <a:prstGeom prst="roundRect">
            <a:avLst>
              <a:gd name="adj" fmla="val 3389"/>
            </a:avLst>
          </a:prstGeom>
          <a:solidFill>
            <a:srgbClr val="FFFFFF"/>
          </a:solidFill>
          <a:ln w="30480">
            <a:solidFill>
              <a:srgbClr val="C0C1D7"/>
            </a:solidFill>
            <a:prstDash val="solid"/>
          </a:ln>
        </p:spPr>
        <p:txBody>
          <a:bodyPr/>
          <a:lstStyle/>
          <a:p>
            <a:endParaRPr lang="en-US" sz="2000"/>
          </a:p>
        </p:txBody>
      </p:sp>
      <p:sp>
        <p:nvSpPr>
          <p:cNvPr id="13" name="Text 10"/>
          <p:cNvSpPr/>
          <p:nvPr/>
        </p:nvSpPr>
        <p:spPr>
          <a:xfrm>
            <a:off x="8247856" y="2939456"/>
            <a:ext cx="3068142" cy="708819"/>
          </a:xfrm>
          <a:prstGeom prst="rect">
            <a:avLst/>
          </a:prstGeom>
          <a:noFill/>
          <a:ln/>
        </p:spPr>
        <p:txBody>
          <a:bodyPr wrap="square" lIns="0" tIns="0" rIns="0" bIns="0" rtlCol="0" anchor="t"/>
          <a:lstStyle/>
          <a:p>
            <a:pPr>
              <a:lnSpc>
                <a:spcPts val="2750"/>
              </a:lnSpc>
            </a:pPr>
            <a:r>
              <a:rPr lang="en-US" sz="2000" b="1" dirty="0">
                <a:solidFill>
                  <a:srgbClr val="272525"/>
                </a:solidFill>
                <a:latin typeface="Inter Bold" pitchFamily="34" charset="0"/>
                <a:ea typeface="Inter Bold" pitchFamily="34" charset="-122"/>
                <a:cs typeface="Inter Bold" pitchFamily="34" charset="-120"/>
              </a:rPr>
              <a:t>What is the purpose of a Scrum Team?</a:t>
            </a:r>
            <a:endParaRPr lang="en-US" sz="2000" dirty="0"/>
          </a:p>
        </p:txBody>
      </p:sp>
      <p:sp>
        <p:nvSpPr>
          <p:cNvPr id="15" name="TextBox 14">
            <a:extLst>
              <a:ext uri="{FF2B5EF4-FFF2-40B4-BE49-F238E27FC236}">
                <a16:creationId xmlns:a16="http://schemas.microsoft.com/office/drawing/2014/main" id="{BCE6D730-8252-59FF-3685-796A2E3969B6}"/>
              </a:ext>
            </a:extLst>
          </p:cNvPr>
          <p:cNvSpPr txBox="1"/>
          <p:nvPr/>
        </p:nvSpPr>
        <p:spPr>
          <a:xfrm>
            <a:off x="252518" y="6255777"/>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6" name="TextBox 15">
            <a:extLst>
              <a:ext uri="{FF2B5EF4-FFF2-40B4-BE49-F238E27FC236}">
                <a16:creationId xmlns:a16="http://schemas.microsoft.com/office/drawing/2014/main" id="{E0B2F5E4-51CA-4917-35DC-B9879E1BDDAA}"/>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807B0-B102-F90D-DB57-D10F4BE53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9816" y="102365"/>
            <a:ext cx="5431741" cy="6027628"/>
          </a:xfrm>
          <a:prstGeom prst="rect">
            <a:avLst/>
          </a:prstGeom>
        </p:spPr>
      </p:pic>
      <p:pic>
        <p:nvPicPr>
          <p:cNvPr id="4" name="Picture 3" descr="A magazine cover with robots&#10;&#10;AI-generated content may be incorrect.">
            <a:extLst>
              <a:ext uri="{FF2B5EF4-FFF2-40B4-BE49-F238E27FC236}">
                <a16:creationId xmlns:a16="http://schemas.microsoft.com/office/drawing/2014/main" id="{31CA4636-050B-413A-ADD8-F3B6CB68F8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15817" cy="6858000"/>
          </a:xfrm>
          <a:prstGeom prst="rect">
            <a:avLst/>
          </a:prstGeom>
        </p:spPr>
      </p:pic>
      <p:sp>
        <p:nvSpPr>
          <p:cNvPr id="7" name="TextBox 6">
            <a:extLst>
              <a:ext uri="{FF2B5EF4-FFF2-40B4-BE49-F238E27FC236}">
                <a16:creationId xmlns:a16="http://schemas.microsoft.com/office/drawing/2014/main" id="{0315976E-0D3E-AD8E-DED6-E26AA4016787}"/>
              </a:ext>
            </a:extLst>
          </p:cNvPr>
          <p:cNvSpPr txBox="1"/>
          <p:nvPr/>
        </p:nvSpPr>
        <p:spPr>
          <a:xfrm>
            <a:off x="8806970" y="6214764"/>
            <a:ext cx="3127779" cy="307777"/>
          </a:xfrm>
          <a:prstGeom prst="rect">
            <a:avLst/>
          </a:prstGeom>
          <a:noFill/>
        </p:spPr>
        <p:txBody>
          <a:bodyPr wrap="none" rtlCol="0">
            <a:spAutoFit/>
          </a:bodyPr>
          <a:lstStyle/>
          <a:p>
            <a:r>
              <a:rPr lang="en-US" sz="1400" b="1" dirty="0" err="1"/>
              <a:t>scrumAI.org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8" name="TextBox 7">
            <a:extLst>
              <a:ext uri="{FF2B5EF4-FFF2-40B4-BE49-F238E27FC236}">
                <a16:creationId xmlns:a16="http://schemas.microsoft.com/office/drawing/2014/main" id="{5F81412B-8AE7-12FD-619F-01E9A7080B4A}"/>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extLst>
      <p:ext uri="{BB962C8B-B14F-4D97-AF65-F5344CB8AC3E}">
        <p14:creationId xmlns:p14="http://schemas.microsoft.com/office/powerpoint/2010/main" val="178110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118994" y="777875"/>
            <a:ext cx="5517456" cy="488355"/>
          </a:xfrm>
          <a:prstGeom prst="rect">
            <a:avLst/>
          </a:prstGeom>
          <a:noFill/>
          <a:ln/>
        </p:spPr>
        <p:txBody>
          <a:bodyPr wrap="none" lIns="0" tIns="0" rIns="0" bIns="0" rtlCol="0" anchor="t"/>
          <a:lstStyle/>
          <a:p>
            <a:pPr>
              <a:lnSpc>
                <a:spcPts val="3833"/>
              </a:lnSpc>
            </a:pPr>
            <a:r>
              <a:rPr lang="en-US" sz="3042" b="1" dirty="0">
                <a:solidFill>
                  <a:srgbClr val="C00000"/>
                </a:solidFill>
                <a:latin typeface="Inter Bold" pitchFamily="34" charset="0"/>
                <a:ea typeface="Inter Bold" pitchFamily="34" charset="-122"/>
                <a:cs typeface="Inter Bold" pitchFamily="34" charset="-120"/>
              </a:rPr>
              <a:t>The Pain: The 'Purpose Void'</a:t>
            </a:r>
            <a:endParaRPr lang="en-US" sz="3042" dirty="0">
              <a:solidFill>
                <a:srgbClr val="C00000"/>
              </a:solidFill>
            </a:endParaRPr>
          </a:p>
        </p:txBody>
      </p:sp>
      <p:sp>
        <p:nvSpPr>
          <p:cNvPr id="4" name="Text 1"/>
          <p:cNvSpPr/>
          <p:nvPr/>
        </p:nvSpPr>
        <p:spPr>
          <a:xfrm>
            <a:off x="5118994" y="1500584"/>
            <a:ext cx="6526014" cy="250032"/>
          </a:xfrm>
          <a:prstGeom prst="rect">
            <a:avLst/>
          </a:prstGeom>
          <a:noFill/>
          <a:ln/>
        </p:spPr>
        <p:txBody>
          <a:bodyPr wrap="non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When AI can do the "work," what is left for us?</a:t>
            </a:r>
            <a:endParaRPr lang="en-US" dirty="0"/>
          </a:p>
        </p:txBody>
      </p:sp>
      <p:sp>
        <p:nvSpPr>
          <p:cNvPr id="5" name="Shape 2"/>
          <p:cNvSpPr/>
          <p:nvPr/>
        </p:nvSpPr>
        <p:spPr>
          <a:xfrm>
            <a:off x="5118994" y="1926432"/>
            <a:ext cx="3184823" cy="1932881"/>
          </a:xfrm>
          <a:prstGeom prst="roundRect">
            <a:avLst>
              <a:gd name="adj" fmla="val 4731"/>
            </a:avLst>
          </a:prstGeom>
          <a:solidFill>
            <a:srgbClr val="FFFFFF"/>
          </a:solidFill>
          <a:ln w="22860">
            <a:solidFill>
              <a:srgbClr val="C0C1D7"/>
            </a:solidFill>
            <a:prstDash val="solid"/>
          </a:ln>
        </p:spPr>
        <p:txBody>
          <a:bodyPr/>
          <a:lstStyle/>
          <a:p>
            <a:endParaRPr lang="en-US" sz="1500"/>
          </a:p>
        </p:txBody>
      </p:sp>
      <p:sp>
        <p:nvSpPr>
          <p:cNvPr id="6" name="Shape 3"/>
          <p:cNvSpPr/>
          <p:nvPr/>
        </p:nvSpPr>
        <p:spPr>
          <a:xfrm>
            <a:off x="5099943" y="1926432"/>
            <a:ext cx="76200" cy="1932881"/>
          </a:xfrm>
          <a:prstGeom prst="roundRect">
            <a:avLst>
              <a:gd name="adj" fmla="val 86143"/>
            </a:avLst>
          </a:prstGeom>
          <a:solidFill>
            <a:srgbClr val="4950BC"/>
          </a:solidFill>
          <a:ln/>
        </p:spPr>
        <p:txBody>
          <a:bodyPr/>
          <a:lstStyle/>
          <a:p>
            <a:endParaRPr lang="en-US" sz="1500"/>
          </a:p>
        </p:txBody>
      </p:sp>
      <p:sp>
        <p:nvSpPr>
          <p:cNvPr id="7" name="Text 4"/>
          <p:cNvSpPr/>
          <p:nvPr/>
        </p:nvSpPr>
        <p:spPr>
          <a:xfrm>
            <a:off x="5351463" y="2101751"/>
            <a:ext cx="2777033" cy="488355"/>
          </a:xfrm>
          <a:prstGeom prst="rect">
            <a:avLst/>
          </a:prstGeom>
          <a:noFill/>
          <a:ln/>
        </p:spPr>
        <p:txBody>
          <a:bodyPr wrap="squar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Organizational Obsolescence</a:t>
            </a:r>
            <a:endParaRPr lang="en-US" dirty="0"/>
          </a:p>
        </p:txBody>
      </p:sp>
      <p:sp>
        <p:nvSpPr>
          <p:cNvPr id="8" name="Text 5"/>
          <p:cNvSpPr/>
          <p:nvPr/>
        </p:nvSpPr>
        <p:spPr>
          <a:xfrm>
            <a:off x="5341219" y="2427735"/>
            <a:ext cx="2777033" cy="1000125"/>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70% of hybrid human-AI teams will struggle, drowning in ethical dilemmas, integration failures, and mismatched paces.</a:t>
            </a:r>
            <a:endParaRPr lang="en-US" dirty="0"/>
          </a:p>
        </p:txBody>
      </p:sp>
      <p:sp>
        <p:nvSpPr>
          <p:cNvPr id="9" name="Shape 6"/>
          <p:cNvSpPr/>
          <p:nvPr/>
        </p:nvSpPr>
        <p:spPr>
          <a:xfrm>
            <a:off x="8460085" y="1926432"/>
            <a:ext cx="3184922" cy="1932881"/>
          </a:xfrm>
          <a:prstGeom prst="roundRect">
            <a:avLst>
              <a:gd name="adj" fmla="val 4731"/>
            </a:avLst>
          </a:prstGeom>
          <a:solidFill>
            <a:srgbClr val="FFFFFF"/>
          </a:solidFill>
          <a:ln w="22860">
            <a:solidFill>
              <a:srgbClr val="C0C1D7"/>
            </a:solidFill>
            <a:prstDash val="solid"/>
          </a:ln>
        </p:spPr>
        <p:txBody>
          <a:bodyPr/>
          <a:lstStyle/>
          <a:p>
            <a:endParaRPr lang="en-US" sz="1500"/>
          </a:p>
        </p:txBody>
      </p:sp>
      <p:sp>
        <p:nvSpPr>
          <p:cNvPr id="10" name="Shape 7"/>
          <p:cNvSpPr/>
          <p:nvPr/>
        </p:nvSpPr>
        <p:spPr>
          <a:xfrm>
            <a:off x="8441035" y="1926432"/>
            <a:ext cx="76200" cy="1932881"/>
          </a:xfrm>
          <a:prstGeom prst="roundRect">
            <a:avLst>
              <a:gd name="adj" fmla="val 86143"/>
            </a:avLst>
          </a:prstGeom>
          <a:solidFill>
            <a:srgbClr val="4950BC"/>
          </a:solidFill>
          <a:ln/>
        </p:spPr>
        <p:txBody>
          <a:bodyPr/>
          <a:lstStyle/>
          <a:p>
            <a:endParaRPr lang="en-US" sz="1500"/>
          </a:p>
        </p:txBody>
      </p:sp>
      <p:sp>
        <p:nvSpPr>
          <p:cNvPr id="11" name="Text 8"/>
          <p:cNvSpPr/>
          <p:nvPr/>
        </p:nvSpPr>
        <p:spPr>
          <a:xfrm>
            <a:off x="8692555" y="2101751"/>
            <a:ext cx="1953518" cy="244178"/>
          </a:xfrm>
          <a:prstGeom prst="rect">
            <a:avLst/>
          </a:prstGeom>
          <a:noFill/>
          <a:ln/>
        </p:spPr>
        <p:txBody>
          <a:bodyPr wrap="non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The "Purpose Void"</a:t>
            </a:r>
            <a:endParaRPr lang="en-US" dirty="0"/>
          </a:p>
        </p:txBody>
      </p:sp>
      <p:sp>
        <p:nvSpPr>
          <p:cNvPr id="12" name="Text 9"/>
          <p:cNvSpPr/>
          <p:nvPr/>
        </p:nvSpPr>
        <p:spPr>
          <a:xfrm>
            <a:off x="8692555" y="2439691"/>
            <a:ext cx="2777133" cy="750094"/>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In a post-scarcity, immortal society, what is our purpose? We face infinite lifespan-induced burnout.</a:t>
            </a:r>
            <a:endParaRPr lang="en-US" dirty="0"/>
          </a:p>
        </p:txBody>
      </p:sp>
      <p:sp>
        <p:nvSpPr>
          <p:cNvPr id="13" name="Shape 10"/>
          <p:cNvSpPr/>
          <p:nvPr/>
        </p:nvSpPr>
        <p:spPr>
          <a:xfrm>
            <a:off x="5118994" y="4015582"/>
            <a:ext cx="3184823" cy="1688703"/>
          </a:xfrm>
          <a:prstGeom prst="roundRect">
            <a:avLst>
              <a:gd name="adj" fmla="val 5415"/>
            </a:avLst>
          </a:prstGeom>
          <a:solidFill>
            <a:srgbClr val="FFFFFF"/>
          </a:solidFill>
          <a:ln w="22860">
            <a:solidFill>
              <a:srgbClr val="C0C1D7"/>
            </a:solidFill>
            <a:prstDash val="solid"/>
          </a:ln>
        </p:spPr>
        <p:txBody>
          <a:bodyPr/>
          <a:lstStyle/>
          <a:p>
            <a:endParaRPr lang="en-US" sz="1500"/>
          </a:p>
        </p:txBody>
      </p:sp>
      <p:sp>
        <p:nvSpPr>
          <p:cNvPr id="14" name="Shape 11"/>
          <p:cNvSpPr/>
          <p:nvPr/>
        </p:nvSpPr>
        <p:spPr>
          <a:xfrm>
            <a:off x="5099943" y="4015582"/>
            <a:ext cx="76200" cy="1688703"/>
          </a:xfrm>
          <a:prstGeom prst="roundRect">
            <a:avLst>
              <a:gd name="adj" fmla="val 86143"/>
            </a:avLst>
          </a:prstGeom>
          <a:solidFill>
            <a:srgbClr val="4950BC"/>
          </a:solidFill>
          <a:ln/>
        </p:spPr>
        <p:txBody>
          <a:bodyPr/>
          <a:lstStyle/>
          <a:p>
            <a:endParaRPr lang="en-US" sz="1500"/>
          </a:p>
        </p:txBody>
      </p:sp>
      <p:sp>
        <p:nvSpPr>
          <p:cNvPr id="15" name="Text 12"/>
          <p:cNvSpPr/>
          <p:nvPr/>
        </p:nvSpPr>
        <p:spPr>
          <a:xfrm>
            <a:off x="5341219" y="4116438"/>
            <a:ext cx="1953518" cy="244178"/>
          </a:xfrm>
          <a:prstGeom prst="rect">
            <a:avLst/>
          </a:prstGeom>
          <a:noFill/>
          <a:ln/>
        </p:spPr>
        <p:txBody>
          <a:bodyPr wrap="none" lIns="0" tIns="0" rIns="0" bIns="0" rtlCol="0" anchor="t"/>
          <a:lstStyle/>
          <a:p>
            <a:pPr>
              <a:lnSpc>
                <a:spcPts val="1917"/>
              </a:lnSpc>
            </a:pPr>
            <a:r>
              <a:rPr lang="en-US" b="1" dirty="0">
                <a:solidFill>
                  <a:srgbClr val="272525"/>
                </a:solidFill>
                <a:latin typeface="Inter Bold" pitchFamily="34" charset="0"/>
                <a:ea typeface="Inter Bold" pitchFamily="34" charset="-122"/>
                <a:cs typeface="Inter Bold" pitchFamily="34" charset="-120"/>
              </a:rPr>
              <a:t>Ethical Catastrophe</a:t>
            </a:r>
            <a:endParaRPr lang="en-US" dirty="0"/>
          </a:p>
        </p:txBody>
      </p:sp>
      <p:sp>
        <p:nvSpPr>
          <p:cNvPr id="16" name="Text 13"/>
          <p:cNvSpPr/>
          <p:nvPr/>
        </p:nvSpPr>
        <p:spPr>
          <a:xfrm>
            <a:off x="5322888" y="4360616"/>
            <a:ext cx="2980929" cy="1000125"/>
          </a:xfrm>
          <a:prstGeom prst="rect">
            <a:avLst/>
          </a:prstGeom>
          <a:noFill/>
          <a:ln/>
        </p:spPr>
        <p:txBody>
          <a:bodyPr wrap="square" lIns="0" tIns="0" rIns="0" bIns="0" rtlCol="0" anchor="t"/>
          <a:lstStyle/>
          <a:p>
            <a:pPr>
              <a:lnSpc>
                <a:spcPts val="1958"/>
              </a:lnSpc>
            </a:pPr>
            <a:r>
              <a:rPr lang="en-US" dirty="0">
                <a:solidFill>
                  <a:srgbClr val="272525"/>
                </a:solidFill>
                <a:latin typeface="Inter" pitchFamily="34" charset="0"/>
                <a:ea typeface="Inter" pitchFamily="34" charset="-122"/>
                <a:cs typeface="Inter" pitchFamily="34" charset="-120"/>
              </a:rPr>
              <a:t>How do we manage a Mars colony when a communication lag is 20 minutes, but the AI on-site can make 20 trillion decisions in that time?</a:t>
            </a:r>
            <a:endParaRPr lang="en-US" dirty="0"/>
          </a:p>
        </p:txBody>
      </p:sp>
      <p:sp>
        <p:nvSpPr>
          <p:cNvPr id="18" name="TextBox 17">
            <a:extLst>
              <a:ext uri="{FF2B5EF4-FFF2-40B4-BE49-F238E27FC236}">
                <a16:creationId xmlns:a16="http://schemas.microsoft.com/office/drawing/2014/main" id="{E679D43E-9C5F-4032-06EA-605B326A893F}"/>
              </a:ext>
            </a:extLst>
          </p:cNvPr>
          <p:cNvSpPr txBox="1"/>
          <p:nvPr/>
        </p:nvSpPr>
        <p:spPr>
          <a:xfrm>
            <a:off x="8887471" y="6152082"/>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9" name="TextBox 18">
            <a:extLst>
              <a:ext uri="{FF2B5EF4-FFF2-40B4-BE49-F238E27FC236}">
                <a16:creationId xmlns:a16="http://schemas.microsoft.com/office/drawing/2014/main" id="{1E3AD18C-223F-25F4-89C6-7089A58AEE30}"/>
              </a:ext>
            </a:extLst>
          </p:cNvPr>
          <p:cNvSpPr txBox="1"/>
          <p:nvPr/>
        </p:nvSpPr>
        <p:spPr>
          <a:xfrm>
            <a:off x="8989834" y="6430427"/>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DBA3E-1ED6-2FF7-86D5-41202ECB2543}"/>
              </a:ext>
            </a:extLst>
          </p:cNvPr>
          <p:cNvSpPr>
            <a:spLocks noGrp="1"/>
          </p:cNvSpPr>
          <p:nvPr>
            <p:ph type="sldNum" sz="quarter" idx="12"/>
          </p:nvPr>
        </p:nvSpPr>
        <p:spPr/>
        <p:txBody>
          <a:bodyPr/>
          <a:lstStyle/>
          <a:p>
            <a:fld id="{48F63A3B-78C7-47BE-AE5E-E10140E04643}" type="slidenum">
              <a:rPr lang="en-US" smtClean="0"/>
              <a:t>14</a:t>
            </a:fld>
            <a:endParaRPr lang="en-US"/>
          </a:p>
        </p:txBody>
      </p:sp>
      <p:pic>
        <p:nvPicPr>
          <p:cNvPr id="6" name="Picture 5" descr="A graph of different colored lines and numbers&#10;&#10;AI-generated content may be incorrect.">
            <a:extLst>
              <a:ext uri="{FF2B5EF4-FFF2-40B4-BE49-F238E27FC236}">
                <a16:creationId xmlns:a16="http://schemas.microsoft.com/office/drawing/2014/main" id="{0A669DCA-D568-D7D6-AF0F-F6C7BE83DC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247218"/>
            <a:ext cx="7772400" cy="5428219"/>
          </a:xfrm>
          <a:prstGeom prst="rect">
            <a:avLst/>
          </a:prstGeom>
        </p:spPr>
      </p:pic>
      <p:sp>
        <p:nvSpPr>
          <p:cNvPr id="7" name="Text 0">
            <a:extLst>
              <a:ext uri="{FF2B5EF4-FFF2-40B4-BE49-F238E27FC236}">
                <a16:creationId xmlns:a16="http://schemas.microsoft.com/office/drawing/2014/main" id="{7557F1DD-6227-73CD-FD2B-27D415FD1D55}"/>
              </a:ext>
            </a:extLst>
          </p:cNvPr>
          <p:cNvSpPr/>
          <p:nvPr/>
        </p:nvSpPr>
        <p:spPr>
          <a:xfrm>
            <a:off x="2510589" y="465053"/>
            <a:ext cx="5517456" cy="488355"/>
          </a:xfrm>
          <a:prstGeom prst="rect">
            <a:avLst/>
          </a:prstGeom>
          <a:noFill/>
          <a:ln/>
        </p:spPr>
        <p:txBody>
          <a:bodyPr wrap="none" lIns="0" tIns="0" rIns="0" bIns="0" rtlCol="0" anchor="t"/>
          <a:lstStyle/>
          <a:p>
            <a:pPr>
              <a:lnSpc>
                <a:spcPts val="3833"/>
              </a:lnSpc>
            </a:pPr>
            <a:r>
              <a:rPr lang="en-US" sz="3042" b="1" dirty="0">
                <a:solidFill>
                  <a:srgbClr val="C00000"/>
                </a:solidFill>
                <a:latin typeface="Inter Bold" pitchFamily="34" charset="0"/>
                <a:ea typeface="Inter Bold" pitchFamily="34" charset="-122"/>
                <a:cs typeface="Inter Bold" pitchFamily="34" charset="-120"/>
              </a:rPr>
              <a:t>Escaping The Pain: $10000 to $1M in 10 Years</a:t>
            </a:r>
            <a:endParaRPr lang="en-US" sz="3042" dirty="0">
              <a:solidFill>
                <a:srgbClr val="C00000"/>
              </a:solidFill>
            </a:endParaRPr>
          </a:p>
        </p:txBody>
      </p:sp>
    </p:spTree>
    <p:extLst>
      <p:ext uri="{BB962C8B-B14F-4D97-AF65-F5344CB8AC3E}">
        <p14:creationId xmlns:p14="http://schemas.microsoft.com/office/powerpoint/2010/main" val="387346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09F47AF0-86E4-FC33-39AD-57173D27BE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51" y="598755"/>
            <a:ext cx="13694576" cy="5995576"/>
          </a:xfrm>
          <a:prstGeom prst="rect">
            <a:avLst/>
          </a:prstGeom>
        </p:spPr>
      </p:pic>
      <p:sp>
        <p:nvSpPr>
          <p:cNvPr id="2" name="Text 0">
            <a:extLst>
              <a:ext uri="{FF2B5EF4-FFF2-40B4-BE49-F238E27FC236}">
                <a16:creationId xmlns:a16="http://schemas.microsoft.com/office/drawing/2014/main" id="{42D98559-A428-57D1-4EBE-B5BCA0B8E050}"/>
              </a:ext>
            </a:extLst>
          </p:cNvPr>
          <p:cNvSpPr/>
          <p:nvPr/>
        </p:nvSpPr>
        <p:spPr>
          <a:xfrm>
            <a:off x="530576" y="639851"/>
            <a:ext cx="9266277" cy="464344"/>
          </a:xfrm>
          <a:prstGeom prst="rect">
            <a:avLst/>
          </a:prstGeom>
          <a:noFill/>
          <a:ln/>
        </p:spPr>
        <p:txBody>
          <a:bodyPr wrap="none" lIns="0" tIns="0" rIns="0" bIns="0" rtlCol="0" anchor="t"/>
          <a:lstStyle/>
          <a:p>
            <a:pPr marL="0" indent="0" algn="l">
              <a:lnSpc>
                <a:spcPts val="3650"/>
              </a:lnSpc>
              <a:buNone/>
            </a:pPr>
            <a:r>
              <a:rPr lang="en-US" sz="2900" b="1" dirty="0">
                <a:solidFill>
                  <a:srgbClr val="C00000"/>
                </a:solidFill>
                <a:latin typeface="Inter Bold" pitchFamily="34" charset="0"/>
                <a:ea typeface="Inter Bold" pitchFamily="34" charset="-122"/>
                <a:cs typeface="Inter Bold" pitchFamily="34" charset="-120"/>
              </a:rPr>
              <a:t>The Economic Pain: The Abundance-Scarcity Delta</a:t>
            </a:r>
            <a:endParaRPr lang="en-US" sz="2900" dirty="0">
              <a:solidFill>
                <a:srgbClr val="C00000"/>
              </a:solidFill>
            </a:endParaRPr>
          </a:p>
        </p:txBody>
      </p:sp>
      <p:sp>
        <p:nvSpPr>
          <p:cNvPr id="3" name="Text 1">
            <a:extLst>
              <a:ext uri="{FF2B5EF4-FFF2-40B4-BE49-F238E27FC236}">
                <a16:creationId xmlns:a16="http://schemas.microsoft.com/office/drawing/2014/main" id="{AC0873FC-2265-47FA-371B-95DD82A9C8EB}"/>
              </a:ext>
            </a:extLst>
          </p:cNvPr>
          <p:cNvSpPr/>
          <p:nvPr/>
        </p:nvSpPr>
        <p:spPr>
          <a:xfrm>
            <a:off x="496207" y="1271358"/>
            <a:ext cx="13590270" cy="237649"/>
          </a:xfrm>
          <a:prstGeom prst="rect">
            <a:avLst/>
          </a:prstGeom>
          <a:noFill/>
          <a:ln/>
        </p:spPr>
        <p:txBody>
          <a:bodyPr wrap="none" lIns="0" tIns="0" rIns="0" bIns="0" rtlCol="0" anchor="t"/>
          <a:lstStyle/>
          <a:p>
            <a:pPr marL="0" indent="0" algn="l">
              <a:lnSpc>
                <a:spcPts val="1850"/>
              </a:lnSpc>
              <a:buNone/>
            </a:pPr>
            <a:r>
              <a:rPr lang="en-US" dirty="0">
                <a:solidFill>
                  <a:srgbClr val="272525"/>
                </a:solidFill>
                <a:latin typeface="Inter" pitchFamily="34" charset="0"/>
                <a:ea typeface="Inter" pitchFamily="34" charset="-122"/>
                <a:cs typeface="Inter" pitchFamily="34" charset="-120"/>
              </a:rPr>
              <a:t>Capital enables agency, sovereignty, and purpose. When wages go to zero, lack of capital creates a welfare state.</a:t>
            </a:r>
            <a:endParaRPr lang="en-US" dirty="0"/>
          </a:p>
        </p:txBody>
      </p:sp>
      <p:sp>
        <p:nvSpPr>
          <p:cNvPr id="5" name="Text 2">
            <a:extLst>
              <a:ext uri="{FF2B5EF4-FFF2-40B4-BE49-F238E27FC236}">
                <a16:creationId xmlns:a16="http://schemas.microsoft.com/office/drawing/2014/main" id="{1B72ED69-EB53-F9E6-EF4B-68CC7C5AECF7}"/>
              </a:ext>
            </a:extLst>
          </p:cNvPr>
          <p:cNvSpPr/>
          <p:nvPr/>
        </p:nvSpPr>
        <p:spPr>
          <a:xfrm>
            <a:off x="4188819" y="3690584"/>
            <a:ext cx="1593914" cy="1111459"/>
          </a:xfrm>
          <a:prstGeom prst="rect">
            <a:avLst/>
          </a:prstGeom>
          <a:noFill/>
          <a:ln/>
        </p:spPr>
        <p:txBody>
          <a:bodyPr wrap="square" lIns="0" tIns="0" rIns="0" bIns="0" rtlCol="0" anchor="t"/>
          <a:lstStyle/>
          <a:p>
            <a:pPr marL="0" indent="0" algn="ctr">
              <a:lnSpc>
                <a:spcPts val="1650"/>
              </a:lnSpc>
              <a:buNone/>
            </a:pPr>
            <a:r>
              <a:rPr lang="en-US" sz="2000" b="1" dirty="0">
                <a:solidFill>
                  <a:srgbClr val="FFFFFF"/>
                </a:solidFill>
                <a:latin typeface="Inter Bold" pitchFamily="34" charset="0"/>
                <a:ea typeface="Inter Bold" pitchFamily="34" charset="-122"/>
                <a:cs typeface="Inter Bold" pitchFamily="34" charset="-120"/>
              </a:rPr>
              <a:t>AI Abundance</a:t>
            </a:r>
            <a:endParaRPr lang="en-US" sz="2000" dirty="0"/>
          </a:p>
        </p:txBody>
      </p:sp>
      <p:sp>
        <p:nvSpPr>
          <p:cNvPr id="6" name="Text 3">
            <a:extLst>
              <a:ext uri="{FF2B5EF4-FFF2-40B4-BE49-F238E27FC236}">
                <a16:creationId xmlns:a16="http://schemas.microsoft.com/office/drawing/2014/main" id="{DB186133-87AB-ACA8-6B1E-DFF28571DCE1}"/>
              </a:ext>
            </a:extLst>
          </p:cNvPr>
          <p:cNvSpPr/>
          <p:nvPr/>
        </p:nvSpPr>
        <p:spPr>
          <a:xfrm>
            <a:off x="7158971" y="3597146"/>
            <a:ext cx="1593914" cy="740972"/>
          </a:xfrm>
          <a:prstGeom prst="rect">
            <a:avLst/>
          </a:prstGeom>
          <a:noFill/>
          <a:ln/>
        </p:spPr>
        <p:txBody>
          <a:bodyPr wrap="square" lIns="0" tIns="0" rIns="0" bIns="0" rtlCol="0" anchor="t"/>
          <a:lstStyle/>
          <a:p>
            <a:pPr marL="0" indent="0" algn="ctr">
              <a:lnSpc>
                <a:spcPts val="1650"/>
              </a:lnSpc>
              <a:buNone/>
            </a:pPr>
            <a:r>
              <a:rPr lang="en-US" sz="2000" b="1" dirty="0">
                <a:solidFill>
                  <a:srgbClr val="FFFFFF"/>
                </a:solidFill>
                <a:latin typeface="Inter Bold" pitchFamily="34" charset="0"/>
                <a:ea typeface="Inter Bold" pitchFamily="34" charset="-122"/>
                <a:cs typeface="Inter Bold" pitchFamily="34" charset="-120"/>
              </a:rPr>
              <a:t>Monetary Scarcity</a:t>
            </a:r>
            <a:endParaRPr lang="en-US" sz="2000" dirty="0"/>
          </a:p>
        </p:txBody>
      </p:sp>
      <p:sp>
        <p:nvSpPr>
          <p:cNvPr id="7" name="Text 4">
            <a:extLst>
              <a:ext uri="{FF2B5EF4-FFF2-40B4-BE49-F238E27FC236}">
                <a16:creationId xmlns:a16="http://schemas.microsoft.com/office/drawing/2014/main" id="{640CCD26-87C2-CBE1-ACB3-B24B9ABC3370}"/>
              </a:ext>
            </a:extLst>
          </p:cNvPr>
          <p:cNvSpPr/>
          <p:nvPr/>
        </p:nvSpPr>
        <p:spPr>
          <a:xfrm>
            <a:off x="9796853" y="5397438"/>
            <a:ext cx="2898026" cy="296389"/>
          </a:xfrm>
          <a:prstGeom prst="rect">
            <a:avLst/>
          </a:prstGeom>
          <a:noFill/>
          <a:ln/>
        </p:spPr>
        <p:txBody>
          <a:bodyPr wrap="none" lIns="0" tIns="0" rIns="0" bIns="0" rtlCol="0" anchor="t"/>
          <a:lstStyle/>
          <a:p>
            <a:pPr marL="0" indent="0" algn="l">
              <a:lnSpc>
                <a:spcPts val="1350"/>
              </a:lnSpc>
              <a:buNone/>
            </a:pPr>
            <a:r>
              <a:rPr lang="en-US" sz="1050" dirty="0">
                <a:solidFill>
                  <a:srgbClr val="272525"/>
                </a:solidFill>
                <a:latin typeface="Inter" pitchFamily="34" charset="0"/>
                <a:ea typeface="Inter" pitchFamily="34" charset="-122"/>
                <a:cs typeface="Inter" pitchFamily="34" charset="-120"/>
              </a:rPr>
              <a:t>Tight fiat liquidity</a:t>
            </a:r>
            <a:endParaRPr lang="en-US" sz="1050" dirty="0"/>
          </a:p>
        </p:txBody>
      </p:sp>
      <p:sp>
        <p:nvSpPr>
          <p:cNvPr id="11" name="Text 6">
            <a:extLst>
              <a:ext uri="{FF2B5EF4-FFF2-40B4-BE49-F238E27FC236}">
                <a16:creationId xmlns:a16="http://schemas.microsoft.com/office/drawing/2014/main" id="{BCDBF3FA-5B6D-A7F6-EE54-33ED48F07478}"/>
              </a:ext>
            </a:extLst>
          </p:cNvPr>
          <p:cNvSpPr/>
          <p:nvPr/>
        </p:nvSpPr>
        <p:spPr>
          <a:xfrm>
            <a:off x="252517" y="5523822"/>
            <a:ext cx="2884853" cy="296389"/>
          </a:xfrm>
          <a:prstGeom prst="rect">
            <a:avLst/>
          </a:prstGeom>
          <a:noFill/>
          <a:ln/>
        </p:spPr>
        <p:txBody>
          <a:bodyPr wrap="none" lIns="0" tIns="0" rIns="0" bIns="0" rtlCol="0" anchor="t"/>
          <a:lstStyle/>
          <a:p>
            <a:pPr marL="0" indent="0" algn="r">
              <a:lnSpc>
                <a:spcPts val="1350"/>
              </a:lnSpc>
              <a:buNone/>
            </a:pPr>
            <a:r>
              <a:rPr lang="en-US" sz="1050" dirty="0">
                <a:solidFill>
                  <a:srgbClr val="272525"/>
                </a:solidFill>
                <a:latin typeface="Inter" pitchFamily="34" charset="0"/>
                <a:ea typeface="Inter" pitchFamily="34" charset="-122"/>
                <a:cs typeface="Inter" pitchFamily="34" charset="-120"/>
              </a:rPr>
              <a:t>Wage and credit squeeze</a:t>
            </a:r>
            <a:endParaRPr lang="en-US" sz="1050" dirty="0"/>
          </a:p>
        </p:txBody>
      </p:sp>
      <p:pic>
        <p:nvPicPr>
          <p:cNvPr id="14" name="Image 4" descr="preencoded.png">
            <a:extLst>
              <a:ext uri="{FF2B5EF4-FFF2-40B4-BE49-F238E27FC236}">
                <a16:creationId xmlns:a16="http://schemas.microsoft.com/office/drawing/2014/main" id="{0DF99454-E957-31F0-75D4-5F763BD286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140" y="3011247"/>
            <a:ext cx="364929" cy="364929"/>
          </a:xfrm>
          <a:prstGeom prst="rect">
            <a:avLst/>
          </a:prstGeom>
        </p:spPr>
      </p:pic>
      <p:sp>
        <p:nvSpPr>
          <p:cNvPr id="15" name="Text 8">
            <a:extLst>
              <a:ext uri="{FF2B5EF4-FFF2-40B4-BE49-F238E27FC236}">
                <a16:creationId xmlns:a16="http://schemas.microsoft.com/office/drawing/2014/main" id="{BF1180CD-2786-60D4-72B7-9587C155E61B}"/>
              </a:ext>
            </a:extLst>
          </p:cNvPr>
          <p:cNvSpPr/>
          <p:nvPr/>
        </p:nvSpPr>
        <p:spPr>
          <a:xfrm>
            <a:off x="530576" y="7923261"/>
            <a:ext cx="13590270" cy="237649"/>
          </a:xfrm>
          <a:prstGeom prst="rect">
            <a:avLst/>
          </a:prstGeom>
          <a:noFill/>
          <a:ln/>
        </p:spPr>
        <p:txBody>
          <a:bodyPr wrap="none" lIns="0" tIns="0" rIns="0" bIns="0" rtlCol="0" anchor="t"/>
          <a:lstStyle/>
          <a:p>
            <a:pPr marL="0" indent="0" algn="l">
              <a:lnSpc>
                <a:spcPts val="1850"/>
              </a:lnSpc>
              <a:buNone/>
            </a:pPr>
            <a:r>
              <a:rPr lang="en-US" sz="1150" b="1" dirty="0">
                <a:solidFill>
                  <a:srgbClr val="272525"/>
                </a:solidFill>
                <a:latin typeface="Inter" pitchFamily="34" charset="0"/>
                <a:ea typeface="Inter" pitchFamily="34" charset="-122"/>
                <a:cs typeface="Inter" pitchFamily="34" charset="-120"/>
              </a:rPr>
              <a:t>The Delta:</a:t>
            </a:r>
            <a:r>
              <a:rPr lang="en-US" sz="1150" dirty="0">
                <a:solidFill>
                  <a:srgbClr val="272525"/>
                </a:solidFill>
                <a:latin typeface="Inter" pitchFamily="34" charset="0"/>
                <a:ea typeface="Inter" pitchFamily="34" charset="-122"/>
                <a:cs typeface="Inter" pitchFamily="34" charset="-120"/>
              </a:rPr>
              <a:t> A widening gap (78% in 2025 -&gt; 100% by 2030) between AI-driven deflationary Abundance (goods are free) and human-driven monetary Scarcity (fiat currency debasement).</a:t>
            </a:r>
            <a:endParaRPr lang="en-US" sz="1150" dirty="0"/>
          </a:p>
        </p:txBody>
      </p:sp>
      <p:sp>
        <p:nvSpPr>
          <p:cNvPr id="16" name="Text 9">
            <a:extLst>
              <a:ext uri="{FF2B5EF4-FFF2-40B4-BE49-F238E27FC236}">
                <a16:creationId xmlns:a16="http://schemas.microsoft.com/office/drawing/2014/main" id="{C7754BB1-14E8-56C7-83B0-8B538F78812B}"/>
              </a:ext>
            </a:extLst>
          </p:cNvPr>
          <p:cNvSpPr/>
          <p:nvPr/>
        </p:nvSpPr>
        <p:spPr>
          <a:xfrm>
            <a:off x="530576" y="8328073"/>
            <a:ext cx="13590270" cy="237649"/>
          </a:xfrm>
          <a:prstGeom prst="rect">
            <a:avLst/>
          </a:prstGeom>
          <a:noFill/>
          <a:ln/>
        </p:spPr>
        <p:txBody>
          <a:bodyPr wrap="none" lIns="0" tIns="0" rIns="0" bIns="0" rtlCol="0" anchor="t"/>
          <a:lstStyle/>
          <a:p>
            <a:pPr marL="0" indent="0" algn="l">
              <a:lnSpc>
                <a:spcPts val="1850"/>
              </a:lnSpc>
              <a:buNone/>
            </a:pPr>
            <a:r>
              <a:rPr lang="en-US" sz="1150" b="1" dirty="0">
                <a:solidFill>
                  <a:srgbClr val="272525"/>
                </a:solidFill>
                <a:latin typeface="Inter" pitchFamily="34" charset="0"/>
                <a:ea typeface="Inter" pitchFamily="34" charset="-122"/>
                <a:cs typeface="Inter" pitchFamily="34" charset="-120"/>
              </a:rPr>
              <a:t>The Crisis:</a:t>
            </a:r>
            <a:r>
              <a:rPr lang="en-US" sz="1150" dirty="0">
                <a:solidFill>
                  <a:srgbClr val="272525"/>
                </a:solidFill>
                <a:latin typeface="Inter" pitchFamily="34" charset="0"/>
                <a:ea typeface="Inter" pitchFamily="34" charset="-122"/>
                <a:cs typeface="Inter" pitchFamily="34" charset="-120"/>
              </a:rPr>
              <a:t> Our entire concept of "business value" will break. Scrum risks becoming irrelevant if it can't navigate this new reality.</a:t>
            </a:r>
            <a:endParaRPr lang="en-US" sz="1150" dirty="0"/>
          </a:p>
        </p:txBody>
      </p:sp>
      <p:sp>
        <p:nvSpPr>
          <p:cNvPr id="17" name="Text 10">
            <a:extLst>
              <a:ext uri="{FF2B5EF4-FFF2-40B4-BE49-F238E27FC236}">
                <a16:creationId xmlns:a16="http://schemas.microsoft.com/office/drawing/2014/main" id="{F98D7E90-EFE1-B600-5813-A3D272895440}"/>
              </a:ext>
            </a:extLst>
          </p:cNvPr>
          <p:cNvSpPr/>
          <p:nvPr/>
        </p:nvSpPr>
        <p:spPr>
          <a:xfrm>
            <a:off x="530576" y="8732886"/>
            <a:ext cx="13590270" cy="190024"/>
          </a:xfrm>
          <a:prstGeom prst="rect">
            <a:avLst/>
          </a:prstGeom>
          <a:noFill/>
          <a:ln/>
        </p:spPr>
        <p:txBody>
          <a:bodyPr wrap="none" lIns="0" tIns="0" rIns="0" bIns="0" rtlCol="0" anchor="t"/>
          <a:lstStyle/>
          <a:p>
            <a:pPr marL="0" indent="0" algn="ctr">
              <a:lnSpc>
                <a:spcPts val="1450"/>
              </a:lnSpc>
              <a:buNone/>
            </a:pPr>
            <a:r>
              <a:rPr lang="en-US" sz="900" dirty="0">
                <a:solidFill>
                  <a:srgbClr val="272525"/>
                </a:solidFill>
                <a:latin typeface="Inter" pitchFamily="34" charset="0"/>
                <a:ea typeface="Inter" pitchFamily="34" charset="-122"/>
                <a:cs typeface="Inter" pitchFamily="34" charset="-120"/>
              </a:rPr>
              <a:t>ScrumAI.org</a:t>
            </a:r>
            <a:endParaRPr lang="en-US" sz="900" dirty="0"/>
          </a:p>
        </p:txBody>
      </p:sp>
      <p:sp>
        <p:nvSpPr>
          <p:cNvPr id="12" name="TextBox 11">
            <a:extLst>
              <a:ext uri="{FF2B5EF4-FFF2-40B4-BE49-F238E27FC236}">
                <a16:creationId xmlns:a16="http://schemas.microsoft.com/office/drawing/2014/main" id="{E569A2AB-631F-B558-A14C-650AA16FFEC5}"/>
              </a:ext>
            </a:extLst>
          </p:cNvPr>
          <p:cNvSpPr txBox="1"/>
          <p:nvPr/>
        </p:nvSpPr>
        <p:spPr>
          <a:xfrm>
            <a:off x="734299" y="2766316"/>
            <a:ext cx="2963890" cy="2031325"/>
          </a:xfrm>
          <a:prstGeom prst="rect">
            <a:avLst/>
          </a:prstGeom>
          <a:noFill/>
        </p:spPr>
        <p:txBody>
          <a:bodyPr wrap="square" rtlCol="0">
            <a:spAutoFit/>
          </a:bodyPr>
          <a:lstStyle/>
          <a:p>
            <a:r>
              <a:rPr lang="en-US" sz="1800" dirty="0">
                <a:solidFill>
                  <a:srgbClr val="272525"/>
                </a:solidFill>
                <a:effectLst/>
                <a:latin typeface="Inter"/>
              </a:rPr>
              <a:t>Prices of goods decrease by 8% annually. Maintaining high CAGR holdings lowers your costs by 50% each year. Your capital provides you with influence in an AI-driven environment.</a:t>
            </a:r>
            <a:endParaRPr lang="en-US" dirty="0"/>
          </a:p>
        </p:txBody>
      </p:sp>
      <p:sp>
        <p:nvSpPr>
          <p:cNvPr id="20" name="TextBox 19">
            <a:extLst>
              <a:ext uri="{FF2B5EF4-FFF2-40B4-BE49-F238E27FC236}">
                <a16:creationId xmlns:a16="http://schemas.microsoft.com/office/drawing/2014/main" id="{7C9C04B8-7A67-585D-0434-2C98A51CE802}"/>
              </a:ext>
            </a:extLst>
          </p:cNvPr>
          <p:cNvSpPr txBox="1"/>
          <p:nvPr/>
        </p:nvSpPr>
        <p:spPr>
          <a:xfrm>
            <a:off x="9243515" y="2493719"/>
            <a:ext cx="2963890" cy="2308324"/>
          </a:xfrm>
          <a:prstGeom prst="rect">
            <a:avLst/>
          </a:prstGeom>
          <a:noFill/>
        </p:spPr>
        <p:txBody>
          <a:bodyPr wrap="square" rtlCol="0">
            <a:spAutoFit/>
          </a:bodyPr>
          <a:lstStyle/>
          <a:p>
            <a:r>
              <a:rPr lang="en-US" sz="1800">
                <a:solidFill>
                  <a:srgbClr val="272525"/>
                </a:solidFill>
                <a:effectLst/>
                <a:latin typeface="Inter"/>
              </a:rPr>
              <a:t>With inflation at 2%, the dollar’s value must decrease by 10% each year. Holding onto dollars means prices rise and your purchasing power diminishes. This puts pressure on you and reduces your influence in an AI-driven world.</a:t>
            </a:r>
            <a:endParaRPr lang="en-US" dirty="0"/>
          </a:p>
        </p:txBody>
      </p:sp>
      <p:pic>
        <p:nvPicPr>
          <p:cNvPr id="10" name="Picture 9" descr="A close up of a coin&#10;&#10;AI-generated content may be incorrect.">
            <a:extLst>
              <a:ext uri="{FF2B5EF4-FFF2-40B4-BE49-F238E27FC236}">
                <a16:creationId xmlns:a16="http://schemas.microsoft.com/office/drawing/2014/main" id="{F34120FB-65A5-30BD-6337-181D037301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1241" y="5051733"/>
            <a:ext cx="1651793" cy="1623797"/>
          </a:xfrm>
          <a:prstGeom prst="rect">
            <a:avLst/>
          </a:prstGeom>
        </p:spPr>
      </p:pic>
    </p:spTree>
    <p:extLst>
      <p:ext uri="{BB962C8B-B14F-4D97-AF65-F5344CB8AC3E}">
        <p14:creationId xmlns:p14="http://schemas.microsoft.com/office/powerpoint/2010/main" val="2414881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2000"/>
          </a:p>
        </p:txBody>
      </p:sp>
      <p:sp>
        <p:nvSpPr>
          <p:cNvPr id="4" name="Text 1"/>
          <p:cNvSpPr/>
          <p:nvPr/>
        </p:nvSpPr>
        <p:spPr>
          <a:xfrm>
            <a:off x="661492" y="1175842"/>
            <a:ext cx="7430493"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The Pivot: Scrum's New Mission</a:t>
            </a:r>
            <a:endParaRPr lang="en-US" sz="3708" dirty="0">
              <a:solidFill>
                <a:srgbClr val="C00000"/>
              </a:solidFill>
            </a:endParaRPr>
          </a:p>
        </p:txBody>
      </p:sp>
      <p:sp>
        <p:nvSpPr>
          <p:cNvPr id="5" name="Text 2"/>
          <p:cNvSpPr/>
          <p:nvPr/>
        </p:nvSpPr>
        <p:spPr>
          <a:xfrm>
            <a:off x="661492" y="2049959"/>
            <a:ext cx="10869018" cy="302419"/>
          </a:xfrm>
          <a:prstGeom prst="rect">
            <a:avLst/>
          </a:prstGeom>
          <a:noFill/>
          <a:ln/>
        </p:spPr>
        <p:txBody>
          <a:bodyPr wrap="non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This is where we come in. Scrum's relevance evolves.</a:t>
            </a:r>
            <a:endParaRPr lang="en-US" dirty="0"/>
          </a:p>
        </p:txBody>
      </p:sp>
      <p:pic>
        <p:nvPicPr>
          <p:cNvPr id="6"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492" y="2565003"/>
            <a:ext cx="5434508" cy="756047"/>
          </a:xfrm>
          <a:prstGeom prst="rect">
            <a:avLst/>
          </a:prstGeom>
        </p:spPr>
      </p:pic>
      <p:sp>
        <p:nvSpPr>
          <p:cNvPr id="7" name="Text 3"/>
          <p:cNvSpPr/>
          <p:nvPr/>
        </p:nvSpPr>
        <p:spPr>
          <a:xfrm>
            <a:off x="850504" y="3510062"/>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No Longer About...</a:t>
            </a:r>
            <a:endParaRPr lang="en-US" sz="2000" dirty="0"/>
          </a:p>
        </p:txBody>
      </p:sp>
      <p:sp>
        <p:nvSpPr>
          <p:cNvPr id="8" name="Text 4"/>
          <p:cNvSpPr/>
          <p:nvPr/>
        </p:nvSpPr>
        <p:spPr>
          <a:xfrm>
            <a:off x="850503" y="3918745"/>
            <a:ext cx="5056485"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managing work.</a:t>
            </a:r>
            <a:endParaRPr lang="en-US" sz="2000" dirty="0"/>
          </a:p>
        </p:txBody>
      </p:sp>
      <p:pic>
        <p:nvPicPr>
          <p:cNvPr id="9"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2565003"/>
            <a:ext cx="5434508" cy="756047"/>
          </a:xfrm>
          <a:prstGeom prst="rect">
            <a:avLst/>
          </a:prstGeom>
        </p:spPr>
      </p:pic>
      <p:sp>
        <p:nvSpPr>
          <p:cNvPr id="10" name="Text 5"/>
          <p:cNvSpPr/>
          <p:nvPr/>
        </p:nvSpPr>
        <p:spPr>
          <a:xfrm>
            <a:off x="6285012" y="3510062"/>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It Is About...</a:t>
            </a:r>
            <a:endParaRPr lang="en-US" sz="2000" dirty="0"/>
          </a:p>
        </p:txBody>
      </p:sp>
      <p:sp>
        <p:nvSpPr>
          <p:cNvPr id="11" name="Text 6"/>
          <p:cNvSpPr/>
          <p:nvPr/>
        </p:nvSpPr>
        <p:spPr>
          <a:xfrm>
            <a:off x="6285012" y="3918745"/>
            <a:ext cx="5056485"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managing human-AI symbiosis.</a:t>
            </a:r>
            <a:endParaRPr lang="en-US" sz="2000" dirty="0"/>
          </a:p>
        </p:txBody>
      </p:sp>
      <p:sp>
        <p:nvSpPr>
          <p:cNvPr id="12" name="Text 7"/>
          <p:cNvSpPr/>
          <p:nvPr/>
        </p:nvSpPr>
        <p:spPr>
          <a:xfrm>
            <a:off x="661492" y="4622800"/>
            <a:ext cx="10869018" cy="604838"/>
          </a:xfrm>
          <a:prstGeom prst="rect">
            <a:avLst/>
          </a:prstGeom>
          <a:noFill/>
          <a:ln/>
        </p:spPr>
        <p:txBody>
          <a:bodyPr wrap="square" lIns="0" tIns="0" rIns="0" bIns="0" rtlCol="0" anchor="t"/>
          <a:lstStyle/>
          <a:p>
            <a:pPr>
              <a:lnSpc>
                <a:spcPts val="2375"/>
              </a:lnSpc>
            </a:pPr>
            <a:r>
              <a:rPr lang="en-US" dirty="0">
                <a:solidFill>
                  <a:srgbClr val="272525"/>
                </a:solidFill>
                <a:latin typeface="Inter" pitchFamily="34" charset="0"/>
                <a:ea typeface="Inter" pitchFamily="34" charset="-122"/>
                <a:cs typeface="Inter" pitchFamily="34" charset="-120"/>
              </a:rPr>
              <a:t>In a post-Singularity world, Scrum becomes the indispensable framework for ensuring that human ethics, creativity, and purpose guide superintelligence.</a:t>
            </a:r>
            <a:endParaRPr lang="en-US" dirty="0"/>
          </a:p>
        </p:txBody>
      </p:sp>
      <p:sp>
        <p:nvSpPr>
          <p:cNvPr id="14" name="TextBox 13">
            <a:extLst>
              <a:ext uri="{FF2B5EF4-FFF2-40B4-BE49-F238E27FC236}">
                <a16:creationId xmlns:a16="http://schemas.microsoft.com/office/drawing/2014/main" id="{074D1F4F-6258-3C66-E608-DD9742F22103}"/>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5" name="TextBox 14">
            <a:extLst>
              <a:ext uri="{FF2B5EF4-FFF2-40B4-BE49-F238E27FC236}">
                <a16:creationId xmlns:a16="http://schemas.microsoft.com/office/drawing/2014/main" id="{E6A8B0AE-C62A-71E0-3C6E-59C15757044F}"/>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sp>
        <p:nvSpPr>
          <p:cNvPr id="3" name="Text 0"/>
          <p:cNvSpPr/>
          <p:nvPr/>
        </p:nvSpPr>
        <p:spPr>
          <a:xfrm>
            <a:off x="572394" y="450056"/>
            <a:ext cx="6475214" cy="1022152"/>
          </a:xfrm>
          <a:prstGeom prst="rect">
            <a:avLst/>
          </a:prstGeom>
          <a:noFill/>
          <a:ln/>
        </p:spPr>
        <p:txBody>
          <a:bodyPr wrap="square" lIns="0" tIns="0" rIns="0" bIns="0" rtlCol="0" anchor="t"/>
          <a:lstStyle/>
          <a:p>
            <a:pPr>
              <a:lnSpc>
                <a:spcPts val="4000"/>
              </a:lnSpc>
            </a:pPr>
            <a:r>
              <a:rPr lang="en-US" sz="3208" b="1" dirty="0">
                <a:solidFill>
                  <a:srgbClr val="C00000"/>
                </a:solidFill>
                <a:latin typeface="Inter Bold" pitchFamily="34" charset="0"/>
                <a:ea typeface="Inter Bold" pitchFamily="34" charset="-122"/>
                <a:cs typeface="Inter Bold" pitchFamily="34" charset="-120"/>
              </a:rPr>
              <a:t>A Tool for the Journey: The Scrum Expansion Pack</a:t>
            </a:r>
            <a:endParaRPr lang="en-US" sz="3208" dirty="0">
              <a:solidFill>
                <a:srgbClr val="C00000"/>
              </a:solidFill>
            </a:endParaRPr>
          </a:p>
        </p:txBody>
      </p:sp>
      <p:sp>
        <p:nvSpPr>
          <p:cNvPr id="4" name="Text 1"/>
          <p:cNvSpPr/>
          <p:nvPr/>
        </p:nvSpPr>
        <p:spPr>
          <a:xfrm>
            <a:off x="572394" y="1717477"/>
            <a:ext cx="6475214" cy="261541"/>
          </a:xfrm>
          <a:prstGeom prst="rect">
            <a:avLst/>
          </a:prstGeom>
          <a:noFill/>
          <a:ln/>
        </p:spPr>
        <p:txBody>
          <a:bodyPr wrap="non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How do we make this pivot? We already have the foundation.</a:t>
            </a:r>
            <a:endParaRPr lang="en-US" sz="2000" dirty="0"/>
          </a:p>
        </p:txBody>
      </p:sp>
      <p:sp>
        <p:nvSpPr>
          <p:cNvPr id="5" name="Shape 2"/>
          <p:cNvSpPr/>
          <p:nvPr/>
        </p:nvSpPr>
        <p:spPr>
          <a:xfrm>
            <a:off x="572394" y="2408238"/>
            <a:ext cx="3155851" cy="1468041"/>
          </a:xfrm>
          <a:prstGeom prst="roundRect">
            <a:avLst>
              <a:gd name="adj" fmla="val 6229"/>
            </a:avLst>
          </a:prstGeom>
          <a:solidFill>
            <a:srgbClr val="FFFFFF"/>
          </a:solidFill>
          <a:ln/>
        </p:spPr>
        <p:txBody>
          <a:bodyPr/>
          <a:lstStyle/>
          <a:p>
            <a:endParaRPr lang="en-US" sz="2000"/>
          </a:p>
        </p:txBody>
      </p:sp>
      <p:sp>
        <p:nvSpPr>
          <p:cNvPr id="6" name="Shape 3"/>
          <p:cNvSpPr/>
          <p:nvPr/>
        </p:nvSpPr>
        <p:spPr>
          <a:xfrm>
            <a:off x="572394" y="2389188"/>
            <a:ext cx="3155851" cy="76200"/>
          </a:xfrm>
          <a:prstGeom prst="roundRect">
            <a:avLst>
              <a:gd name="adj" fmla="val 90145"/>
            </a:avLst>
          </a:prstGeom>
          <a:solidFill>
            <a:srgbClr val="4950BC"/>
          </a:solidFill>
          <a:ln/>
        </p:spPr>
        <p:txBody>
          <a:bodyPr/>
          <a:lstStyle/>
          <a:p>
            <a:endParaRPr lang="en-US" sz="1500"/>
          </a:p>
        </p:txBody>
      </p:sp>
      <p:sp>
        <p:nvSpPr>
          <p:cNvPr id="7" name="Shape 4"/>
          <p:cNvSpPr/>
          <p:nvPr/>
        </p:nvSpPr>
        <p:spPr>
          <a:xfrm>
            <a:off x="1904950" y="2162968"/>
            <a:ext cx="490637" cy="490637"/>
          </a:xfrm>
          <a:prstGeom prst="roundRect">
            <a:avLst>
              <a:gd name="adj" fmla="val 155308"/>
            </a:avLst>
          </a:prstGeom>
          <a:solidFill>
            <a:srgbClr val="4950BC"/>
          </a:solidFill>
          <a:ln/>
        </p:spPr>
        <p:txBody>
          <a:bodyPr/>
          <a:lstStyle/>
          <a:p>
            <a:endParaRPr lang="en-US" sz="1500"/>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2092" y="2310110"/>
            <a:ext cx="196255" cy="196255"/>
          </a:xfrm>
          <a:prstGeom prst="rect">
            <a:avLst/>
          </a:prstGeom>
        </p:spPr>
      </p:pic>
      <p:sp>
        <p:nvSpPr>
          <p:cNvPr id="9" name="Text 5"/>
          <p:cNvSpPr/>
          <p:nvPr/>
        </p:nvSpPr>
        <p:spPr>
          <a:xfrm>
            <a:off x="754956" y="2817019"/>
            <a:ext cx="2044303" cy="255488"/>
          </a:xfrm>
          <a:prstGeom prst="rect">
            <a:avLst/>
          </a:prstGeom>
          <a:noFill/>
          <a:ln/>
        </p:spPr>
        <p:txBody>
          <a:bodyPr wrap="none" lIns="0" tIns="0" rIns="0" bIns="0" rtlCol="0" anchor="t"/>
          <a:lstStyle/>
          <a:p>
            <a:pPr>
              <a:lnSpc>
                <a:spcPts val="2000"/>
              </a:lnSpc>
            </a:pPr>
            <a:r>
              <a:rPr lang="en-US" sz="1583" b="1" dirty="0">
                <a:solidFill>
                  <a:srgbClr val="272525"/>
                </a:solidFill>
                <a:latin typeface="Inter Bold" pitchFamily="34" charset="0"/>
                <a:ea typeface="Inter Bold" pitchFamily="34" charset="-122"/>
                <a:cs typeface="Inter Bold" pitchFamily="34" charset="-120"/>
              </a:rPr>
              <a:t>What it is:</a:t>
            </a:r>
            <a:endParaRPr lang="en-US" sz="1583" dirty="0"/>
          </a:p>
        </p:txBody>
      </p:sp>
      <p:sp>
        <p:nvSpPr>
          <p:cNvPr id="10" name="Text 6"/>
          <p:cNvSpPr/>
          <p:nvPr/>
        </p:nvSpPr>
        <p:spPr>
          <a:xfrm>
            <a:off x="754956" y="3170634"/>
            <a:ext cx="2790726" cy="52308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A set of patterns that amplify the timeless 2020 Scrum Guide.</a:t>
            </a:r>
            <a:endParaRPr lang="en-US" sz="2000" dirty="0"/>
          </a:p>
        </p:txBody>
      </p:sp>
      <p:sp>
        <p:nvSpPr>
          <p:cNvPr id="11" name="Shape 7"/>
          <p:cNvSpPr/>
          <p:nvPr/>
        </p:nvSpPr>
        <p:spPr>
          <a:xfrm>
            <a:off x="3891757" y="2408238"/>
            <a:ext cx="3155851" cy="1468041"/>
          </a:xfrm>
          <a:prstGeom prst="roundRect">
            <a:avLst>
              <a:gd name="adj" fmla="val 6229"/>
            </a:avLst>
          </a:prstGeom>
          <a:solidFill>
            <a:srgbClr val="FFFFFF"/>
          </a:solidFill>
          <a:ln/>
        </p:spPr>
        <p:txBody>
          <a:bodyPr/>
          <a:lstStyle/>
          <a:p>
            <a:endParaRPr lang="en-US" sz="1500"/>
          </a:p>
        </p:txBody>
      </p:sp>
      <p:sp>
        <p:nvSpPr>
          <p:cNvPr id="12" name="Shape 8"/>
          <p:cNvSpPr/>
          <p:nvPr/>
        </p:nvSpPr>
        <p:spPr>
          <a:xfrm>
            <a:off x="3891757" y="2389188"/>
            <a:ext cx="3155851" cy="76200"/>
          </a:xfrm>
          <a:prstGeom prst="roundRect">
            <a:avLst>
              <a:gd name="adj" fmla="val 90145"/>
            </a:avLst>
          </a:prstGeom>
          <a:solidFill>
            <a:srgbClr val="4950BC"/>
          </a:solidFill>
          <a:ln/>
        </p:spPr>
        <p:txBody>
          <a:bodyPr/>
          <a:lstStyle/>
          <a:p>
            <a:endParaRPr lang="en-US" sz="1500"/>
          </a:p>
        </p:txBody>
      </p:sp>
      <p:sp>
        <p:nvSpPr>
          <p:cNvPr id="13" name="Shape 9"/>
          <p:cNvSpPr/>
          <p:nvPr/>
        </p:nvSpPr>
        <p:spPr>
          <a:xfrm>
            <a:off x="5224313" y="2162968"/>
            <a:ext cx="490637" cy="490637"/>
          </a:xfrm>
          <a:prstGeom prst="roundRect">
            <a:avLst>
              <a:gd name="adj" fmla="val 155308"/>
            </a:avLst>
          </a:prstGeom>
          <a:solidFill>
            <a:srgbClr val="4950BC"/>
          </a:solidFill>
          <a:ln/>
        </p:spPr>
        <p:txBody>
          <a:bodyPr/>
          <a:lstStyle/>
          <a:p>
            <a:endParaRPr lang="en-US" sz="1500"/>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1455" y="2310110"/>
            <a:ext cx="196255" cy="196255"/>
          </a:xfrm>
          <a:prstGeom prst="rect">
            <a:avLst/>
          </a:prstGeom>
        </p:spPr>
      </p:pic>
      <p:sp>
        <p:nvSpPr>
          <p:cNvPr id="15" name="Text 10"/>
          <p:cNvSpPr/>
          <p:nvPr/>
        </p:nvSpPr>
        <p:spPr>
          <a:xfrm>
            <a:off x="4055319" y="2878137"/>
            <a:ext cx="2044303" cy="255488"/>
          </a:xfrm>
          <a:prstGeom prst="rect">
            <a:avLst/>
          </a:prstGeom>
          <a:noFill/>
          <a:ln/>
        </p:spPr>
        <p:txBody>
          <a:bodyPr wrap="none" lIns="0" tIns="0" rIns="0" bIns="0" rtlCol="0" anchor="t"/>
          <a:lstStyle/>
          <a:p>
            <a:pPr>
              <a:lnSpc>
                <a:spcPts val="2000"/>
              </a:lnSpc>
            </a:pPr>
            <a:r>
              <a:rPr lang="en-US" sz="2000" b="1" dirty="0">
                <a:solidFill>
                  <a:srgbClr val="272525"/>
                </a:solidFill>
                <a:latin typeface="Inter Bold" pitchFamily="34" charset="0"/>
                <a:ea typeface="Inter Bold" pitchFamily="34" charset="-122"/>
                <a:cs typeface="Inter Bold" pitchFamily="34" charset="-120"/>
              </a:rPr>
              <a:t>What it is NOT:</a:t>
            </a:r>
            <a:endParaRPr lang="en-US" sz="2000" dirty="0"/>
          </a:p>
        </p:txBody>
      </p:sp>
      <p:sp>
        <p:nvSpPr>
          <p:cNvPr id="16" name="Text 11"/>
          <p:cNvSpPr/>
          <p:nvPr/>
        </p:nvSpPr>
        <p:spPr>
          <a:xfrm>
            <a:off x="4055319" y="3173412"/>
            <a:ext cx="2790726" cy="52308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A new Scrum Guide. It doesn't change the rules.</a:t>
            </a:r>
            <a:endParaRPr lang="en-US" sz="2000" dirty="0"/>
          </a:p>
        </p:txBody>
      </p:sp>
      <p:sp>
        <p:nvSpPr>
          <p:cNvPr id="17" name="Shape 12"/>
          <p:cNvSpPr/>
          <p:nvPr/>
        </p:nvSpPr>
        <p:spPr>
          <a:xfrm>
            <a:off x="572394" y="4285059"/>
            <a:ext cx="6475214" cy="1729582"/>
          </a:xfrm>
          <a:prstGeom prst="roundRect">
            <a:avLst>
              <a:gd name="adj" fmla="val 5287"/>
            </a:avLst>
          </a:prstGeom>
          <a:solidFill>
            <a:srgbClr val="FFFFFF"/>
          </a:solidFill>
          <a:ln/>
        </p:spPr>
        <p:txBody>
          <a:bodyPr/>
          <a:lstStyle/>
          <a:p>
            <a:endParaRPr lang="en-US" sz="1500"/>
          </a:p>
        </p:txBody>
      </p:sp>
      <p:sp>
        <p:nvSpPr>
          <p:cNvPr id="18" name="Shape 13"/>
          <p:cNvSpPr/>
          <p:nvPr/>
        </p:nvSpPr>
        <p:spPr>
          <a:xfrm>
            <a:off x="572394" y="4266009"/>
            <a:ext cx="6475214" cy="76200"/>
          </a:xfrm>
          <a:prstGeom prst="roundRect">
            <a:avLst>
              <a:gd name="adj" fmla="val 90145"/>
            </a:avLst>
          </a:prstGeom>
          <a:solidFill>
            <a:srgbClr val="4950BC"/>
          </a:solidFill>
          <a:ln/>
        </p:spPr>
        <p:txBody>
          <a:bodyPr/>
          <a:lstStyle/>
          <a:p>
            <a:endParaRPr lang="en-US" sz="1500"/>
          </a:p>
        </p:txBody>
      </p:sp>
      <p:sp>
        <p:nvSpPr>
          <p:cNvPr id="19" name="Shape 14"/>
          <p:cNvSpPr/>
          <p:nvPr/>
        </p:nvSpPr>
        <p:spPr>
          <a:xfrm>
            <a:off x="3564682" y="4039791"/>
            <a:ext cx="490637" cy="490637"/>
          </a:xfrm>
          <a:prstGeom prst="roundRect">
            <a:avLst>
              <a:gd name="adj" fmla="val 155308"/>
            </a:avLst>
          </a:prstGeom>
          <a:solidFill>
            <a:srgbClr val="4950BC"/>
          </a:solidFill>
          <a:ln/>
        </p:spPr>
        <p:txBody>
          <a:bodyPr/>
          <a:lstStyle/>
          <a:p>
            <a:endParaRPr lang="en-US" sz="1500"/>
          </a:p>
        </p:txBody>
      </p:sp>
      <p:pic>
        <p:nvPicPr>
          <p:cNvPr id="2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1823" y="4186932"/>
            <a:ext cx="196255" cy="196255"/>
          </a:xfrm>
          <a:prstGeom prst="rect">
            <a:avLst/>
          </a:prstGeom>
        </p:spPr>
      </p:pic>
      <p:sp>
        <p:nvSpPr>
          <p:cNvPr id="21" name="Text 15"/>
          <p:cNvSpPr/>
          <p:nvPr/>
        </p:nvSpPr>
        <p:spPr>
          <a:xfrm>
            <a:off x="754956" y="4693841"/>
            <a:ext cx="2044303" cy="255488"/>
          </a:xfrm>
          <a:prstGeom prst="rect">
            <a:avLst/>
          </a:prstGeom>
          <a:noFill/>
          <a:ln/>
        </p:spPr>
        <p:txBody>
          <a:bodyPr wrap="none" lIns="0" tIns="0" rIns="0" bIns="0" rtlCol="0" anchor="t"/>
          <a:lstStyle/>
          <a:p>
            <a:pPr>
              <a:lnSpc>
                <a:spcPts val="2000"/>
              </a:lnSpc>
            </a:pPr>
            <a:r>
              <a:rPr lang="en-US" sz="2000" b="1" dirty="0">
                <a:solidFill>
                  <a:srgbClr val="272525"/>
                </a:solidFill>
                <a:latin typeface="Inter Bold" pitchFamily="34" charset="0"/>
                <a:ea typeface="Inter Bold" pitchFamily="34" charset="-122"/>
                <a:cs typeface="Inter Bold" pitchFamily="34" charset="-120"/>
              </a:rPr>
              <a:t>What it does:</a:t>
            </a:r>
            <a:endParaRPr lang="en-US" sz="2000" dirty="0"/>
          </a:p>
        </p:txBody>
      </p:sp>
      <p:sp>
        <p:nvSpPr>
          <p:cNvPr id="22" name="Text 16"/>
          <p:cNvSpPr/>
          <p:nvPr/>
        </p:nvSpPr>
        <p:spPr>
          <a:xfrm>
            <a:off x="754956" y="5047457"/>
            <a:ext cx="6110089" cy="784622"/>
          </a:xfrm>
          <a:prstGeom prst="rect">
            <a:avLst/>
          </a:prstGeom>
          <a:noFill/>
          <a:ln/>
        </p:spPr>
        <p:txBody>
          <a:bodyPr wrap="square" lIns="0" tIns="0" rIns="0" bIns="0" rtlCol="0" anchor="t"/>
          <a:lstStyle/>
          <a:p>
            <a:pPr>
              <a:lnSpc>
                <a:spcPts val="2042"/>
              </a:lnSpc>
            </a:pPr>
            <a:r>
              <a:rPr lang="en-US" sz="2000" dirty="0">
                <a:solidFill>
                  <a:srgbClr val="272525"/>
                </a:solidFill>
                <a:latin typeface="Inter" pitchFamily="34" charset="0"/>
                <a:ea typeface="Inter" pitchFamily="34" charset="-122"/>
                <a:cs typeface="Inter" pitchFamily="34" charset="-120"/>
              </a:rPr>
              <a:t>It is evolving the specific patterns and lenses needed to apply Scrum's empirical core to these new, extreme contexts: AI, robotics, interstellar scale, and post-scarcity economics.</a:t>
            </a:r>
            <a:endParaRPr lang="en-US" sz="2000" dirty="0"/>
          </a:p>
        </p:txBody>
      </p:sp>
      <p:sp>
        <p:nvSpPr>
          <p:cNvPr id="24" name="TextBox 23">
            <a:extLst>
              <a:ext uri="{FF2B5EF4-FFF2-40B4-BE49-F238E27FC236}">
                <a16:creationId xmlns:a16="http://schemas.microsoft.com/office/drawing/2014/main" id="{B0F63601-B789-9FB3-3558-E89482E22B3F}"/>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25" name="TextBox 24">
            <a:extLst>
              <a:ext uri="{FF2B5EF4-FFF2-40B4-BE49-F238E27FC236}">
                <a16:creationId xmlns:a16="http://schemas.microsoft.com/office/drawing/2014/main" id="{B9A93AF7-5D1F-F0AC-F428-4252F4A3D7A2}"/>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73FFB2E-49D8-ED52-13D3-F98E59CBC1A9}"/>
              </a:ext>
            </a:extLst>
          </p:cNvPr>
          <p:cNvSpPr/>
          <p:nvPr/>
        </p:nvSpPr>
        <p:spPr>
          <a:xfrm>
            <a:off x="577222" y="443233"/>
            <a:ext cx="13042821" cy="1417558"/>
          </a:xfrm>
          <a:prstGeom prst="rect">
            <a:avLst/>
          </a:prstGeom>
          <a:noFill/>
          <a:ln/>
        </p:spPr>
        <p:txBody>
          <a:bodyPr wrap="square" lIns="0" tIns="0" rIns="0" bIns="0" rtlCol="0" anchor="t"/>
          <a:lstStyle/>
          <a:p>
            <a:pPr marL="0" indent="0" algn="l">
              <a:lnSpc>
                <a:spcPts val="5550"/>
              </a:lnSpc>
              <a:buNone/>
            </a:pPr>
            <a:r>
              <a:rPr lang="en-US" sz="3600" b="1" dirty="0">
                <a:solidFill>
                  <a:srgbClr val="C00000"/>
                </a:solidFill>
                <a:latin typeface="Inter Bold" pitchFamily="34" charset="0"/>
                <a:ea typeface="Inter Bold" pitchFamily="34" charset="-122"/>
                <a:cs typeface="Inter Bold" pitchFamily="34" charset="-120"/>
              </a:rPr>
              <a:t>From Process Management to 'Cognitive Orchestration'</a:t>
            </a:r>
            <a:endParaRPr lang="en-US" sz="3600" dirty="0">
              <a:solidFill>
                <a:srgbClr val="C00000"/>
              </a:solidFill>
            </a:endParaRPr>
          </a:p>
        </p:txBody>
      </p:sp>
      <p:sp>
        <p:nvSpPr>
          <p:cNvPr id="3" name="Text 1">
            <a:extLst>
              <a:ext uri="{FF2B5EF4-FFF2-40B4-BE49-F238E27FC236}">
                <a16:creationId xmlns:a16="http://schemas.microsoft.com/office/drawing/2014/main" id="{3D7B81B3-766C-523F-FDD6-7EE6CDBB9120}"/>
              </a:ext>
            </a:extLst>
          </p:cNvPr>
          <p:cNvSpPr/>
          <p:nvPr/>
        </p:nvSpPr>
        <p:spPr>
          <a:xfrm>
            <a:off x="577223" y="1466694"/>
            <a:ext cx="11614778"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This is our new role. The Scrum Team is no longer just "building the thing." The Scrum Team becomes the "Cognitive Orchestrator.” The Agile Leader becomes the ”</a:t>
            </a:r>
            <a:r>
              <a:rPr lang="en-US" sz="2000" dirty="0" err="1">
                <a:solidFill>
                  <a:srgbClr val="272525"/>
                </a:solidFill>
                <a:latin typeface="Inter" pitchFamily="34" charset="0"/>
                <a:ea typeface="Inter" pitchFamily="34" charset="-122"/>
                <a:cs typeface="Inter" pitchFamily="34" charset="-120"/>
              </a:rPr>
              <a:t>Tranformation</a:t>
            </a:r>
            <a:r>
              <a:rPr lang="en-US" sz="2000" dirty="0">
                <a:solidFill>
                  <a:srgbClr val="272525"/>
                </a:solidFill>
                <a:latin typeface="Inter" pitchFamily="34" charset="0"/>
                <a:ea typeface="Inter" pitchFamily="34" charset="-122"/>
                <a:cs typeface="Inter" pitchFamily="34" charset="-120"/>
              </a:rPr>
              <a:t> Guide.”</a:t>
            </a:r>
            <a:endParaRPr lang="en-US" sz="2000" dirty="0"/>
          </a:p>
        </p:txBody>
      </p:sp>
      <p:pic>
        <p:nvPicPr>
          <p:cNvPr id="4" name="Image 0" descr="preencoded.png">
            <a:extLst>
              <a:ext uri="{FF2B5EF4-FFF2-40B4-BE49-F238E27FC236}">
                <a16:creationId xmlns:a16="http://schemas.microsoft.com/office/drawing/2014/main" id="{787AE828-97D5-CA47-7469-63AFBE5AD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7222" y="3295375"/>
            <a:ext cx="566976" cy="566976"/>
          </a:xfrm>
          <a:prstGeom prst="rect">
            <a:avLst/>
          </a:prstGeom>
        </p:spPr>
      </p:pic>
      <p:sp>
        <p:nvSpPr>
          <p:cNvPr id="5" name="Text 2">
            <a:extLst>
              <a:ext uri="{FF2B5EF4-FFF2-40B4-BE49-F238E27FC236}">
                <a16:creationId xmlns:a16="http://schemas.microsoft.com/office/drawing/2014/main" id="{9DD8C518-E72D-A302-14F6-A5AA46D2B52D}"/>
              </a:ext>
            </a:extLst>
          </p:cNvPr>
          <p:cNvSpPr/>
          <p:nvPr/>
        </p:nvSpPr>
        <p:spPr>
          <a:xfrm>
            <a:off x="577222" y="4145838"/>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Product Owner</a:t>
            </a:r>
            <a:endParaRPr lang="en-US" sz="2000" dirty="0"/>
          </a:p>
        </p:txBody>
      </p:sp>
      <p:sp>
        <p:nvSpPr>
          <p:cNvPr id="6" name="Text 3">
            <a:extLst>
              <a:ext uri="{FF2B5EF4-FFF2-40B4-BE49-F238E27FC236}">
                <a16:creationId xmlns:a16="http://schemas.microsoft.com/office/drawing/2014/main" id="{A1F64014-6A1C-1A5D-BCC9-3892FE1459B2}"/>
              </a:ext>
            </a:extLst>
          </p:cNvPr>
          <p:cNvSpPr/>
          <p:nvPr/>
        </p:nvSpPr>
        <p:spPr>
          <a:xfrm>
            <a:off x="577223" y="4636257"/>
            <a:ext cx="3357104"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Evolves to ethically prioritize what a super-AI should even think about.</a:t>
            </a:r>
            <a:endParaRPr lang="en-US" sz="2000" dirty="0"/>
          </a:p>
        </p:txBody>
      </p:sp>
      <p:pic>
        <p:nvPicPr>
          <p:cNvPr id="7" name="Image 1" descr="preencoded.png">
            <a:extLst>
              <a:ext uri="{FF2B5EF4-FFF2-40B4-BE49-F238E27FC236}">
                <a16:creationId xmlns:a16="http://schemas.microsoft.com/office/drawing/2014/main" id="{7ECAA734-0A37-A594-4658-3676524094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9304" y="3307959"/>
            <a:ext cx="566976" cy="566976"/>
          </a:xfrm>
          <a:prstGeom prst="rect">
            <a:avLst/>
          </a:prstGeom>
        </p:spPr>
      </p:pic>
      <p:sp>
        <p:nvSpPr>
          <p:cNvPr id="8" name="Text 4">
            <a:extLst>
              <a:ext uri="{FF2B5EF4-FFF2-40B4-BE49-F238E27FC236}">
                <a16:creationId xmlns:a16="http://schemas.microsoft.com/office/drawing/2014/main" id="{44A3C263-43DF-6D7F-054A-C084E69621DE}"/>
              </a:ext>
            </a:extLst>
          </p:cNvPr>
          <p:cNvSpPr/>
          <p:nvPr/>
        </p:nvSpPr>
        <p:spPr>
          <a:xfrm>
            <a:off x="4249304" y="4158422"/>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Developers</a:t>
            </a:r>
            <a:endParaRPr lang="en-US" sz="2000" dirty="0"/>
          </a:p>
        </p:txBody>
      </p:sp>
      <p:sp>
        <p:nvSpPr>
          <p:cNvPr id="9" name="Text 5">
            <a:extLst>
              <a:ext uri="{FF2B5EF4-FFF2-40B4-BE49-F238E27FC236}">
                <a16:creationId xmlns:a16="http://schemas.microsoft.com/office/drawing/2014/main" id="{C56C8199-9EE7-89D2-46D4-D8AB1B12C87A}"/>
              </a:ext>
            </a:extLst>
          </p:cNvPr>
          <p:cNvSpPr/>
          <p:nvPr/>
        </p:nvSpPr>
        <p:spPr>
          <a:xfrm>
            <a:off x="4231257" y="4639241"/>
            <a:ext cx="3667475" cy="725805"/>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 to design the experiments that validate an AI's rewritten science.</a:t>
            </a:r>
            <a:endParaRPr lang="en-US" sz="2000" dirty="0"/>
          </a:p>
        </p:txBody>
      </p:sp>
      <p:pic>
        <p:nvPicPr>
          <p:cNvPr id="10" name="Image 2" descr="preencoded.png">
            <a:extLst>
              <a:ext uri="{FF2B5EF4-FFF2-40B4-BE49-F238E27FC236}">
                <a16:creationId xmlns:a16="http://schemas.microsoft.com/office/drawing/2014/main" id="{ABF89C20-69CB-8B7C-3694-0EDAA7C4F2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0830" y="3342656"/>
            <a:ext cx="566976" cy="566976"/>
          </a:xfrm>
          <a:prstGeom prst="rect">
            <a:avLst/>
          </a:prstGeom>
        </p:spPr>
      </p:pic>
      <p:sp>
        <p:nvSpPr>
          <p:cNvPr id="11" name="Text 6">
            <a:extLst>
              <a:ext uri="{FF2B5EF4-FFF2-40B4-BE49-F238E27FC236}">
                <a16:creationId xmlns:a16="http://schemas.microsoft.com/office/drawing/2014/main" id="{EC15A8DE-1AD4-5BA9-3F0E-B53D98999606}"/>
              </a:ext>
            </a:extLst>
          </p:cNvPr>
          <p:cNvSpPr/>
          <p:nvPr/>
        </p:nvSpPr>
        <p:spPr>
          <a:xfrm>
            <a:off x="8640830" y="4193119"/>
            <a:ext cx="2835235" cy="354330"/>
          </a:xfrm>
          <a:prstGeom prst="rect">
            <a:avLst/>
          </a:prstGeom>
          <a:noFill/>
          <a:ln/>
        </p:spPr>
        <p:txBody>
          <a:bodyPr wrap="none" lIns="0" tIns="0" rIns="0" bIns="0" rtlCol="0" anchor="t"/>
          <a:lstStyle/>
          <a:p>
            <a:pPr marL="0" indent="0" algn="l">
              <a:lnSpc>
                <a:spcPts val="2750"/>
              </a:lnSpc>
              <a:buNone/>
            </a:pPr>
            <a:r>
              <a:rPr lang="en-US" sz="2000" b="1" dirty="0">
                <a:solidFill>
                  <a:srgbClr val="272525"/>
                </a:solidFill>
                <a:latin typeface="Inter Bold" pitchFamily="34" charset="0"/>
                <a:ea typeface="Inter Bold" pitchFamily="34" charset="-122"/>
                <a:cs typeface="Inter Bold" pitchFamily="34" charset="-120"/>
              </a:rPr>
              <a:t>Scrum Master</a:t>
            </a:r>
            <a:endParaRPr lang="en-US" sz="2000" dirty="0"/>
          </a:p>
        </p:txBody>
      </p:sp>
      <p:sp>
        <p:nvSpPr>
          <p:cNvPr id="12" name="Text 7">
            <a:extLst>
              <a:ext uri="{FF2B5EF4-FFF2-40B4-BE49-F238E27FC236}">
                <a16:creationId xmlns:a16="http://schemas.microsoft.com/office/drawing/2014/main" id="{9075BDF5-DB9C-1A42-E5A8-636B7C44E575}"/>
              </a:ext>
            </a:extLst>
          </p:cNvPr>
          <p:cNvSpPr/>
          <p:nvPr/>
        </p:nvSpPr>
        <p:spPr>
          <a:xfrm>
            <a:off x="8195662" y="4635142"/>
            <a:ext cx="3773309" cy="1088708"/>
          </a:xfrm>
          <a:prstGeom prst="rect">
            <a:avLst/>
          </a:prstGeom>
          <a:noFill/>
          <a:ln/>
        </p:spPr>
        <p:txBody>
          <a:bodyPr wrap="square" lIns="0" tIns="0" rIns="0" bIns="0" rtlCol="0" anchor="t"/>
          <a:lstStyle/>
          <a:p>
            <a:pPr marL="0" indent="0" algn="l">
              <a:lnSpc>
                <a:spcPts val="2850"/>
              </a:lnSpc>
              <a:buNone/>
            </a:pPr>
            <a:r>
              <a:rPr lang="en-US" sz="2000" dirty="0">
                <a:solidFill>
                  <a:srgbClr val="272525"/>
                </a:solidFill>
                <a:latin typeface="Inter" pitchFamily="34" charset="0"/>
                <a:ea typeface="Inter" pitchFamily="34" charset="-122"/>
                <a:cs typeface="Inter" pitchFamily="34" charset="-120"/>
              </a:rPr>
              <a:t>Evolves to be the steward of the human-AI ethical interface and remove impediments to symbiosis.</a:t>
            </a:r>
            <a:endParaRPr lang="en-US" sz="2000" dirty="0"/>
          </a:p>
        </p:txBody>
      </p:sp>
      <p:sp>
        <p:nvSpPr>
          <p:cNvPr id="13" name="Text 8">
            <a:extLst>
              <a:ext uri="{FF2B5EF4-FFF2-40B4-BE49-F238E27FC236}">
                <a16:creationId xmlns:a16="http://schemas.microsoft.com/office/drawing/2014/main" id="{138B8E71-70BC-270A-03DF-2FC651628B4B}"/>
              </a:ext>
            </a:extLst>
          </p:cNvPr>
          <p:cNvSpPr/>
          <p:nvPr/>
        </p:nvSpPr>
        <p:spPr>
          <a:xfrm>
            <a:off x="577222" y="5980115"/>
            <a:ext cx="13042821" cy="290274"/>
          </a:xfrm>
          <a:prstGeom prst="rect">
            <a:avLst/>
          </a:prstGeom>
          <a:noFill/>
          <a:ln/>
        </p:spPr>
        <p:txBody>
          <a:bodyPr wrap="none" lIns="0" tIns="0" rIns="0" bIns="0" rtlCol="0" anchor="t"/>
          <a:lstStyle/>
          <a:p>
            <a:pPr marL="0" indent="0" algn="r">
              <a:lnSpc>
                <a:spcPts val="2250"/>
              </a:lnSpc>
              <a:buNone/>
            </a:pPr>
            <a:r>
              <a:rPr lang="en-US" sz="1400" dirty="0">
                <a:solidFill>
                  <a:srgbClr val="272525"/>
                </a:solidFill>
                <a:latin typeface="Inter" pitchFamily="34" charset="0"/>
                <a:ea typeface="Inter" pitchFamily="34" charset="-122"/>
                <a:cs typeface="Inter" pitchFamily="34" charset="-120"/>
              </a:rPr>
              <a:t>ScrumAI.org</a:t>
            </a:r>
            <a:endParaRPr lang="en-US" sz="1400" dirty="0"/>
          </a:p>
        </p:txBody>
      </p:sp>
    </p:spTree>
    <p:extLst>
      <p:ext uri="{BB962C8B-B14F-4D97-AF65-F5344CB8AC3E}">
        <p14:creationId xmlns:p14="http://schemas.microsoft.com/office/powerpoint/2010/main" val="152394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161303" y="1147825"/>
            <a:ext cx="6297018" cy="1181298"/>
          </a:xfrm>
          <a:prstGeom prst="rect">
            <a:avLst/>
          </a:prstGeom>
          <a:noFill/>
          <a:ln/>
        </p:spPr>
        <p:txBody>
          <a:bodyPr wrap="squar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First Principles Help Us Navigate (1/3): Empiricism</a:t>
            </a:r>
            <a:endParaRPr lang="en-US" sz="3708" dirty="0">
              <a:solidFill>
                <a:srgbClr val="C00000"/>
              </a:solidFill>
            </a:endParaRPr>
          </a:p>
        </p:txBody>
      </p:sp>
      <p:sp>
        <p:nvSpPr>
          <p:cNvPr id="4" name="Text 1"/>
          <p:cNvSpPr/>
          <p:nvPr/>
        </p:nvSpPr>
        <p:spPr>
          <a:xfrm>
            <a:off x="5161303" y="2612592"/>
            <a:ext cx="6297018" cy="1512094"/>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How do you validate a solution when an AI rewrites physics?</a:t>
            </a:r>
          </a:p>
          <a:p>
            <a:pPr>
              <a:lnSpc>
                <a:spcPts val="2375"/>
              </a:lnSpc>
            </a:pPr>
            <a:endParaRPr lang="en-US" sz="2000" dirty="0">
              <a:solidFill>
                <a:srgbClr val="272525"/>
              </a:solidFill>
              <a:latin typeface="Inter" pitchFamily="34" charset="0"/>
              <a:ea typeface="Inter" pitchFamily="34" charset="-122"/>
              <a:cs typeface="Inter" pitchFamily="34" charset="-120"/>
            </a:endParaRPr>
          </a:p>
          <a:p>
            <a:pPr>
              <a:lnSpc>
                <a:spcPts val="2375"/>
              </a:lnSpc>
            </a:pPr>
            <a:r>
              <a:rPr lang="en-US" sz="2000" dirty="0">
                <a:solidFill>
                  <a:srgbClr val="272525"/>
                </a:solidFill>
                <a:latin typeface="Inter" pitchFamily="34" charset="0"/>
                <a:ea typeface="Inter" pitchFamily="34" charset="-122"/>
                <a:cs typeface="Inter" pitchFamily="34" charset="-120"/>
              </a:rPr>
              <a:t>You can't "plan" it. You must run experiments. Scrum's core empirical loop (Transparency, Inspection, Adaptation) becomes MORE critical, not less. </a:t>
            </a:r>
          </a:p>
          <a:p>
            <a:pPr>
              <a:lnSpc>
                <a:spcPts val="2375"/>
              </a:lnSpc>
            </a:pPr>
            <a:endParaRPr lang="en-US" sz="2000" dirty="0">
              <a:solidFill>
                <a:srgbClr val="272525"/>
              </a:solidFill>
              <a:latin typeface="Inter" pitchFamily="34" charset="0"/>
              <a:ea typeface="Inter" pitchFamily="34" charset="-122"/>
              <a:cs typeface="Inter" pitchFamily="34" charset="-120"/>
            </a:endParaRPr>
          </a:p>
          <a:p>
            <a:pPr>
              <a:lnSpc>
                <a:spcPts val="2375"/>
              </a:lnSpc>
            </a:pPr>
            <a:r>
              <a:rPr lang="en-US" sz="2000" dirty="0">
                <a:solidFill>
                  <a:srgbClr val="272525"/>
                </a:solidFill>
                <a:latin typeface="Inter" pitchFamily="34" charset="0"/>
                <a:ea typeface="Inter" pitchFamily="34" charset="-122"/>
                <a:cs typeface="Inter" pitchFamily="34" charset="-120"/>
              </a:rPr>
              <a:t>It is the only sane way to test and validate the outputs of a superintelligent mind we cannot fully comprehend.</a:t>
            </a:r>
            <a:endParaRPr lang="en-US" sz="2000" dirty="0"/>
          </a:p>
        </p:txBody>
      </p:sp>
      <p:sp>
        <p:nvSpPr>
          <p:cNvPr id="6" name="TextBox 5">
            <a:extLst>
              <a:ext uri="{FF2B5EF4-FFF2-40B4-BE49-F238E27FC236}">
                <a16:creationId xmlns:a16="http://schemas.microsoft.com/office/drawing/2014/main" id="{1976C905-C0A1-AED9-7A00-4365AFD9249D}"/>
              </a:ext>
            </a:extLst>
          </p:cNvPr>
          <p:cNvSpPr txBox="1"/>
          <p:nvPr/>
        </p:nvSpPr>
        <p:spPr>
          <a:xfrm>
            <a:off x="8819001" y="6124218"/>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7" name="TextBox 6">
            <a:extLst>
              <a:ext uri="{FF2B5EF4-FFF2-40B4-BE49-F238E27FC236}">
                <a16:creationId xmlns:a16="http://schemas.microsoft.com/office/drawing/2014/main" id="{80C35E9C-6DF9-64A5-C323-44F96D428B11}"/>
              </a:ext>
            </a:extLst>
          </p:cNvPr>
          <p:cNvSpPr txBox="1"/>
          <p:nvPr/>
        </p:nvSpPr>
        <p:spPr>
          <a:xfrm>
            <a:off x="8921365" y="6401775"/>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6721-2AF7-E25F-B6E7-4C56D8EC29F7}"/>
              </a:ext>
            </a:extLst>
          </p:cNvPr>
          <p:cNvSpPr>
            <a:spLocks noGrp="1"/>
          </p:cNvSpPr>
          <p:nvPr>
            <p:ph type="title"/>
          </p:nvPr>
        </p:nvSpPr>
        <p:spPr>
          <a:xfrm>
            <a:off x="354881" y="18901"/>
            <a:ext cx="11049000" cy="727075"/>
          </a:xfrm>
        </p:spPr>
        <p:txBody>
          <a:bodyPr/>
          <a:lstStyle/>
          <a:p>
            <a:r>
              <a:rPr lang="en-US" dirty="0">
                <a:solidFill>
                  <a:srgbClr val="C00000"/>
                </a:solidFill>
              </a:rPr>
              <a:t>Executive Summary</a:t>
            </a:r>
          </a:p>
        </p:txBody>
      </p:sp>
      <p:sp>
        <p:nvSpPr>
          <p:cNvPr id="5" name="Text 2">
            <a:extLst>
              <a:ext uri="{FF2B5EF4-FFF2-40B4-BE49-F238E27FC236}">
                <a16:creationId xmlns:a16="http://schemas.microsoft.com/office/drawing/2014/main" id="{253C90B9-16C9-1C12-9B3B-5FBAEC90038B}"/>
              </a:ext>
            </a:extLst>
          </p:cNvPr>
          <p:cNvSpPr/>
          <p:nvPr/>
        </p:nvSpPr>
        <p:spPr>
          <a:xfrm>
            <a:off x="902792" y="1069975"/>
            <a:ext cx="2234009"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Technological Singularity</a:t>
            </a:r>
            <a:endParaRPr lang="en-US" sz="1600" dirty="0"/>
          </a:p>
        </p:txBody>
      </p:sp>
      <p:sp>
        <p:nvSpPr>
          <p:cNvPr id="6" name="Text 3">
            <a:extLst>
              <a:ext uri="{FF2B5EF4-FFF2-40B4-BE49-F238E27FC236}">
                <a16:creationId xmlns:a16="http://schemas.microsoft.com/office/drawing/2014/main" id="{C521E27E-C86C-8838-1DEC-B8D1CD8A0410}"/>
              </a:ext>
            </a:extLst>
          </p:cNvPr>
          <p:cNvSpPr/>
          <p:nvPr/>
        </p:nvSpPr>
        <p:spPr>
          <a:xfrm>
            <a:off x="902792" y="1380926"/>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The technological singularity (AI superintelligence) is projected for ~2045.</a:t>
            </a:r>
            <a:endParaRPr lang="en-US" sz="1600" dirty="0"/>
          </a:p>
        </p:txBody>
      </p:sp>
      <p:sp>
        <p:nvSpPr>
          <p:cNvPr id="7" name="Text 5">
            <a:extLst>
              <a:ext uri="{FF2B5EF4-FFF2-40B4-BE49-F238E27FC236}">
                <a16:creationId xmlns:a16="http://schemas.microsoft.com/office/drawing/2014/main" id="{EF710299-5D7B-F77B-0121-6F3C9B9F7984}"/>
              </a:ext>
            </a:extLst>
          </p:cNvPr>
          <p:cNvSpPr/>
          <p:nvPr/>
        </p:nvSpPr>
        <p:spPr>
          <a:xfrm>
            <a:off x="902792" y="1948161"/>
            <a:ext cx="2329756"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Abundance-Scarcity Delta</a:t>
            </a:r>
            <a:endParaRPr lang="en-US" sz="1600" dirty="0"/>
          </a:p>
        </p:txBody>
      </p:sp>
      <p:sp>
        <p:nvSpPr>
          <p:cNvPr id="8" name="Text 6">
            <a:extLst>
              <a:ext uri="{FF2B5EF4-FFF2-40B4-BE49-F238E27FC236}">
                <a16:creationId xmlns:a16="http://schemas.microsoft.com/office/drawing/2014/main" id="{FFFEEFDB-29CF-9463-2695-32FE43ED27C9}"/>
              </a:ext>
            </a:extLst>
          </p:cNvPr>
          <p:cNvSpPr/>
          <p:nvPr/>
        </p:nvSpPr>
        <p:spPr>
          <a:xfrm>
            <a:off x="902792" y="2259111"/>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This creates an "Abundance-Scarcity Delta" - AI makes goods free while monetary systems create scarcity.</a:t>
            </a:r>
            <a:endParaRPr lang="en-US" sz="1600" dirty="0"/>
          </a:p>
        </p:txBody>
      </p:sp>
      <p:sp>
        <p:nvSpPr>
          <p:cNvPr id="9" name="Text 8">
            <a:extLst>
              <a:ext uri="{FF2B5EF4-FFF2-40B4-BE49-F238E27FC236}">
                <a16:creationId xmlns:a16="http://schemas.microsoft.com/office/drawing/2014/main" id="{F6FBD85A-E7F2-1CD7-B924-7D04356C9F62}"/>
              </a:ext>
            </a:extLst>
          </p:cNvPr>
          <p:cNvSpPr/>
          <p:nvPr/>
        </p:nvSpPr>
        <p:spPr>
          <a:xfrm>
            <a:off x="902792" y="2826346"/>
            <a:ext cx="1798241"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Evolving Scrum</a:t>
            </a:r>
            <a:endParaRPr lang="en-US" sz="1600" dirty="0"/>
          </a:p>
        </p:txBody>
      </p:sp>
      <p:sp>
        <p:nvSpPr>
          <p:cNvPr id="10" name="Text 9">
            <a:extLst>
              <a:ext uri="{FF2B5EF4-FFF2-40B4-BE49-F238E27FC236}">
                <a16:creationId xmlns:a16="http://schemas.microsoft.com/office/drawing/2014/main" id="{230E4A12-76B3-5B4B-5AAF-551A967DA585}"/>
              </a:ext>
            </a:extLst>
          </p:cNvPr>
          <p:cNvSpPr/>
          <p:nvPr/>
        </p:nvSpPr>
        <p:spPr>
          <a:xfrm>
            <a:off x="902792" y="3137297"/>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Scrum must evolve from managing work to managing human-AI symbiosis.</a:t>
            </a:r>
            <a:endParaRPr lang="en-US" sz="1600" dirty="0"/>
          </a:p>
        </p:txBody>
      </p:sp>
      <p:sp>
        <p:nvSpPr>
          <p:cNvPr id="11" name="Text 11">
            <a:extLst>
              <a:ext uri="{FF2B5EF4-FFF2-40B4-BE49-F238E27FC236}">
                <a16:creationId xmlns:a16="http://schemas.microsoft.com/office/drawing/2014/main" id="{33D09C79-BE26-105E-B5A7-2351E7A830B9}"/>
              </a:ext>
            </a:extLst>
          </p:cNvPr>
          <p:cNvSpPr/>
          <p:nvPr/>
        </p:nvSpPr>
        <p:spPr>
          <a:xfrm>
            <a:off x="902792" y="3704531"/>
            <a:ext cx="2001937"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Scrum Expansion Pack</a:t>
            </a:r>
            <a:endParaRPr lang="en-US" sz="1600" dirty="0"/>
          </a:p>
        </p:txBody>
      </p:sp>
      <p:sp>
        <p:nvSpPr>
          <p:cNvPr id="12" name="Text 12">
            <a:extLst>
              <a:ext uri="{FF2B5EF4-FFF2-40B4-BE49-F238E27FC236}">
                <a16:creationId xmlns:a16="http://schemas.microsoft.com/office/drawing/2014/main" id="{A0FE53AD-23DE-5F1A-DEE3-17B819840468}"/>
              </a:ext>
            </a:extLst>
          </p:cNvPr>
          <p:cNvSpPr/>
          <p:nvPr/>
        </p:nvSpPr>
        <p:spPr>
          <a:xfrm>
            <a:off x="902792" y="4015482"/>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The Scrum Expansion Pack provides patterns for AI integration, ethics, and post-scarcity economics.</a:t>
            </a:r>
            <a:endParaRPr lang="en-US" sz="1600" dirty="0"/>
          </a:p>
        </p:txBody>
      </p:sp>
      <p:sp>
        <p:nvSpPr>
          <p:cNvPr id="13" name="Text 14">
            <a:extLst>
              <a:ext uri="{FF2B5EF4-FFF2-40B4-BE49-F238E27FC236}">
                <a16:creationId xmlns:a16="http://schemas.microsoft.com/office/drawing/2014/main" id="{B6D5DFFF-0238-485A-6CB1-8304DBDC79B9}"/>
              </a:ext>
            </a:extLst>
          </p:cNvPr>
          <p:cNvSpPr/>
          <p:nvPr/>
        </p:nvSpPr>
        <p:spPr>
          <a:xfrm>
            <a:off x="902792" y="4582716"/>
            <a:ext cx="2107208"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Cognitive Orchestrators</a:t>
            </a:r>
            <a:endParaRPr lang="en-US" sz="1600" dirty="0"/>
          </a:p>
        </p:txBody>
      </p:sp>
      <p:sp>
        <p:nvSpPr>
          <p:cNvPr id="14" name="Text 15">
            <a:extLst>
              <a:ext uri="{FF2B5EF4-FFF2-40B4-BE49-F238E27FC236}">
                <a16:creationId xmlns:a16="http://schemas.microsoft.com/office/drawing/2014/main" id="{5300423F-E527-D094-51F7-7893BFFADCC9}"/>
              </a:ext>
            </a:extLst>
          </p:cNvPr>
          <p:cNvSpPr/>
          <p:nvPr/>
        </p:nvSpPr>
        <p:spPr>
          <a:xfrm>
            <a:off x="902792" y="4893667"/>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Our new role: "Cognitive Orchestrators" guiding superintelligence with human values.</a:t>
            </a:r>
            <a:endParaRPr lang="en-US" sz="1600" dirty="0"/>
          </a:p>
        </p:txBody>
      </p:sp>
      <p:sp>
        <p:nvSpPr>
          <p:cNvPr id="15" name="Text 17">
            <a:extLst>
              <a:ext uri="{FF2B5EF4-FFF2-40B4-BE49-F238E27FC236}">
                <a16:creationId xmlns:a16="http://schemas.microsoft.com/office/drawing/2014/main" id="{9EA38BE3-0182-2EFD-DAAB-F5D5E07D18E2}"/>
              </a:ext>
            </a:extLst>
          </p:cNvPr>
          <p:cNvSpPr/>
          <p:nvPr/>
        </p:nvSpPr>
        <p:spPr>
          <a:xfrm>
            <a:off x="902792" y="5460901"/>
            <a:ext cx="1798241" cy="224731"/>
          </a:xfrm>
          <a:prstGeom prst="rect">
            <a:avLst/>
          </a:prstGeom>
          <a:noFill/>
          <a:ln/>
        </p:spPr>
        <p:txBody>
          <a:bodyPr wrap="none" lIns="0" tIns="0" rIns="0" bIns="0" rtlCol="0" anchor="t"/>
          <a:lstStyle/>
          <a:p>
            <a:pPr>
              <a:lnSpc>
                <a:spcPts val="1750"/>
              </a:lnSpc>
            </a:pPr>
            <a:r>
              <a:rPr lang="en-US" sz="1600" b="1" dirty="0">
                <a:solidFill>
                  <a:srgbClr val="272525"/>
                </a:solidFill>
                <a:latin typeface="Inter Bold" pitchFamily="34" charset="0"/>
                <a:ea typeface="Inter Bold" pitchFamily="34" charset="-122"/>
                <a:cs typeface="Inter Bold" pitchFamily="34" charset="-120"/>
              </a:rPr>
              <a:t>5-Year Roadmap</a:t>
            </a:r>
            <a:endParaRPr lang="en-US" sz="1600" dirty="0"/>
          </a:p>
        </p:txBody>
      </p:sp>
      <p:sp>
        <p:nvSpPr>
          <p:cNvPr id="16" name="Text 18">
            <a:extLst>
              <a:ext uri="{FF2B5EF4-FFF2-40B4-BE49-F238E27FC236}">
                <a16:creationId xmlns:a16="http://schemas.microsoft.com/office/drawing/2014/main" id="{29727CA2-6AD5-7901-D101-6334914355E6}"/>
              </a:ext>
            </a:extLst>
          </p:cNvPr>
          <p:cNvSpPr/>
          <p:nvPr/>
        </p:nvSpPr>
        <p:spPr>
          <a:xfrm>
            <a:off x="902792" y="5771852"/>
            <a:ext cx="10717708" cy="230188"/>
          </a:xfrm>
          <a:prstGeom prst="rect">
            <a:avLst/>
          </a:prstGeom>
          <a:noFill/>
          <a:ln/>
        </p:spPr>
        <p:txBody>
          <a:bodyPr wrap="none" lIns="0" tIns="0" rIns="0" bIns="0" rtlCol="0" anchor="t"/>
          <a:lstStyle/>
          <a:p>
            <a:pPr>
              <a:lnSpc>
                <a:spcPts val="1792"/>
              </a:lnSpc>
            </a:pPr>
            <a:r>
              <a:rPr lang="en-US" sz="1600" dirty="0">
                <a:solidFill>
                  <a:srgbClr val="272525"/>
                </a:solidFill>
                <a:latin typeface="Inter" pitchFamily="34" charset="0"/>
                <a:ea typeface="Inter" pitchFamily="34" charset="-122"/>
                <a:cs typeface="Inter" pitchFamily="34" charset="-120"/>
              </a:rPr>
              <a:t>AI co-pilots → bio-enhanced teams → interstellar applications → full repositioning.</a:t>
            </a:r>
            <a:endParaRPr lang="en-US" sz="1600" dirty="0"/>
          </a:p>
        </p:txBody>
      </p:sp>
      <p:pic>
        <p:nvPicPr>
          <p:cNvPr id="3" name="Scrum__Warp_&amp;_Immortality">
            <a:hlinkClick r:id="" action="ppaction://media"/>
            <a:extLst>
              <a:ext uri="{FF2B5EF4-FFF2-40B4-BE49-F238E27FC236}">
                <a16:creationId xmlns:a16="http://schemas.microsoft.com/office/drawing/2014/main" id="{08CB2233-B198-0E18-C933-B620AA28ED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2792" y="613177"/>
            <a:ext cx="9980144" cy="5613832"/>
          </a:xfrm>
          <a:prstGeom prst="rect">
            <a:avLst/>
          </a:prstGeom>
        </p:spPr>
      </p:pic>
    </p:spTree>
    <p:extLst>
      <p:ext uri="{BB962C8B-B14F-4D97-AF65-F5344CB8AC3E}">
        <p14:creationId xmlns:p14="http://schemas.microsoft.com/office/powerpoint/2010/main" val="22525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0"/>
            <a:ext cx="4572000" cy="6859786"/>
          </a:xfrm>
          <a:prstGeom prst="rect">
            <a:avLst/>
          </a:prstGeom>
        </p:spPr>
      </p:pic>
      <p:sp>
        <p:nvSpPr>
          <p:cNvPr id="3" name="Text 0"/>
          <p:cNvSpPr/>
          <p:nvPr/>
        </p:nvSpPr>
        <p:spPr>
          <a:xfrm>
            <a:off x="580827" y="456307"/>
            <a:ext cx="6458347" cy="1037233"/>
          </a:xfrm>
          <a:prstGeom prst="rect">
            <a:avLst/>
          </a:prstGeom>
          <a:noFill/>
          <a:ln/>
        </p:spPr>
        <p:txBody>
          <a:bodyPr wrap="square" lIns="0" tIns="0" rIns="0" bIns="0" rtlCol="0" anchor="t"/>
          <a:lstStyle/>
          <a:p>
            <a:pPr>
              <a:lnSpc>
                <a:spcPts val="4083"/>
              </a:lnSpc>
            </a:pPr>
            <a:r>
              <a:rPr lang="en-US" sz="3250" b="1" dirty="0">
                <a:solidFill>
                  <a:srgbClr val="C00000"/>
                </a:solidFill>
                <a:latin typeface="Inter Bold" pitchFamily="34" charset="0"/>
                <a:ea typeface="Inter Bold" pitchFamily="34" charset="-122"/>
                <a:cs typeface="Inter Bold" pitchFamily="34" charset="-120"/>
              </a:rPr>
              <a:t>First Principles Help Us Navigate (2/3): Emergence</a:t>
            </a:r>
            <a:endParaRPr lang="en-US" sz="3250" dirty="0">
              <a:solidFill>
                <a:srgbClr val="C00000"/>
              </a:solidFill>
            </a:endParaRPr>
          </a:p>
        </p:txBody>
      </p:sp>
      <p:pic>
        <p:nvPicPr>
          <p:cNvPr id="4"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827" y="1742480"/>
            <a:ext cx="497880" cy="952500"/>
          </a:xfrm>
          <a:prstGeom prst="rect">
            <a:avLst/>
          </a:prstGeom>
        </p:spPr>
      </p:pic>
      <p:sp>
        <p:nvSpPr>
          <p:cNvPr id="5" name="Text 1"/>
          <p:cNvSpPr/>
          <p:nvPr/>
        </p:nvSpPr>
        <p:spPr>
          <a:xfrm>
            <a:off x="1244600" y="1908374"/>
            <a:ext cx="278070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Estimating the Unplannable</a:t>
            </a:r>
            <a:endParaRPr lang="en-US" sz="2000" dirty="0"/>
          </a:p>
        </p:txBody>
      </p:sp>
      <p:sp>
        <p:nvSpPr>
          <p:cNvPr id="6" name="Text 2"/>
          <p:cNvSpPr/>
          <p:nvPr/>
        </p:nvSpPr>
        <p:spPr>
          <a:xfrm>
            <a:off x="1244600" y="2267149"/>
            <a:ext cx="5794573" cy="531019"/>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How do you "estimate" building a warp drive? You can’t. Focus on Complexity (Cynefin) and Emergence is built for this.</a:t>
            </a:r>
            <a:endParaRPr lang="en-US" sz="2000" dirty="0"/>
          </a:p>
        </p:txBody>
      </p:sp>
      <p:pic>
        <p:nvPicPr>
          <p:cNvPr id="7"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767" y="3129955"/>
            <a:ext cx="497880" cy="952500"/>
          </a:xfrm>
          <a:prstGeom prst="rect">
            <a:avLst/>
          </a:prstGeom>
        </p:spPr>
      </p:pic>
      <p:sp>
        <p:nvSpPr>
          <p:cNvPr id="8" name="Text 3"/>
          <p:cNvSpPr/>
          <p:nvPr/>
        </p:nvSpPr>
        <p:spPr>
          <a:xfrm>
            <a:off x="1493540" y="3295849"/>
            <a:ext cx="207456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Safe-to-Fail Probes</a:t>
            </a:r>
            <a:endParaRPr lang="en-US" sz="2000" dirty="0"/>
          </a:p>
        </p:txBody>
      </p:sp>
      <p:sp>
        <p:nvSpPr>
          <p:cNvPr id="9" name="Text 4"/>
          <p:cNvSpPr/>
          <p:nvPr/>
        </p:nvSpPr>
        <p:spPr>
          <a:xfrm>
            <a:off x="1493540" y="3654624"/>
            <a:ext cx="5545633" cy="796528"/>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We stop trying to plan the unplannable. We use Sprints to create "safe-to-fail" probes, discover emergent patterns, and amplify what works.</a:t>
            </a:r>
            <a:endParaRPr lang="en-US" sz="2000" dirty="0"/>
          </a:p>
        </p:txBody>
      </p:sp>
      <p:pic>
        <p:nvPicPr>
          <p:cNvPr id="10" name="Image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707" y="4782939"/>
            <a:ext cx="497880" cy="952500"/>
          </a:xfrm>
          <a:prstGeom prst="rect">
            <a:avLst/>
          </a:prstGeom>
        </p:spPr>
      </p:pic>
      <p:sp>
        <p:nvSpPr>
          <p:cNvPr id="11" name="Text 5"/>
          <p:cNvSpPr/>
          <p:nvPr/>
        </p:nvSpPr>
        <p:spPr>
          <a:xfrm>
            <a:off x="1742480" y="4948833"/>
            <a:ext cx="2648545" cy="259258"/>
          </a:xfrm>
          <a:prstGeom prst="rect">
            <a:avLst/>
          </a:prstGeom>
          <a:noFill/>
          <a:ln/>
        </p:spPr>
        <p:txBody>
          <a:bodyPr wrap="none" lIns="0" tIns="0" rIns="0" bIns="0" rtlCol="0" anchor="t"/>
          <a:lstStyle/>
          <a:p>
            <a:pPr>
              <a:lnSpc>
                <a:spcPts val="2042"/>
              </a:lnSpc>
            </a:pPr>
            <a:r>
              <a:rPr lang="en-US" sz="2000" b="1" dirty="0">
                <a:solidFill>
                  <a:srgbClr val="272525"/>
                </a:solidFill>
                <a:latin typeface="Inter Bold" pitchFamily="34" charset="0"/>
                <a:ea typeface="Inter Bold" pitchFamily="34" charset="-122"/>
                <a:cs typeface="Inter Bold" pitchFamily="34" charset="-120"/>
              </a:rPr>
              <a:t>Navigating Breakthroughs</a:t>
            </a:r>
            <a:endParaRPr lang="en-US" sz="2000" dirty="0"/>
          </a:p>
        </p:txBody>
      </p:sp>
      <p:sp>
        <p:nvSpPr>
          <p:cNvPr id="12" name="Text 6"/>
          <p:cNvSpPr/>
          <p:nvPr/>
        </p:nvSpPr>
        <p:spPr>
          <a:xfrm>
            <a:off x="1742480" y="5307608"/>
            <a:ext cx="5296693" cy="531019"/>
          </a:xfrm>
          <a:prstGeom prst="rect">
            <a:avLst/>
          </a:prstGeom>
          <a:noFill/>
          <a:ln/>
        </p:spPr>
        <p:txBody>
          <a:bodyPr wrap="square" lIns="0" tIns="0" rIns="0" bIns="0" rtlCol="0" anchor="t"/>
          <a:lstStyle/>
          <a:p>
            <a:pPr>
              <a:lnSpc>
                <a:spcPts val="2083"/>
              </a:lnSpc>
            </a:pPr>
            <a:r>
              <a:rPr lang="en-US" sz="2000" dirty="0">
                <a:solidFill>
                  <a:srgbClr val="272525"/>
                </a:solidFill>
                <a:latin typeface="Inter" pitchFamily="34" charset="0"/>
                <a:ea typeface="Inter" pitchFamily="34" charset="-122"/>
                <a:cs typeface="Inter" pitchFamily="34" charset="-120"/>
              </a:rPr>
              <a:t>This is how we will navigate the chaotic breakthroughs of the Singularity.</a:t>
            </a:r>
            <a:endParaRPr lang="en-US" sz="2000" dirty="0"/>
          </a:p>
        </p:txBody>
      </p:sp>
      <p:sp>
        <p:nvSpPr>
          <p:cNvPr id="14" name="TextBox 13">
            <a:extLst>
              <a:ext uri="{FF2B5EF4-FFF2-40B4-BE49-F238E27FC236}">
                <a16:creationId xmlns:a16="http://schemas.microsoft.com/office/drawing/2014/main" id="{41E876C3-F4FD-683A-443B-38E0FBDFA3D6}"/>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5" name="TextBox 14">
            <a:extLst>
              <a:ext uri="{FF2B5EF4-FFF2-40B4-BE49-F238E27FC236}">
                <a16:creationId xmlns:a16="http://schemas.microsoft.com/office/drawing/2014/main" id="{9DE1210C-E997-60B2-2DF1-B4B3CE340BB0}"/>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054898" y="489347"/>
            <a:ext cx="6654205" cy="862409"/>
          </a:xfrm>
          <a:prstGeom prst="rect">
            <a:avLst/>
          </a:prstGeom>
          <a:noFill/>
          <a:ln/>
        </p:spPr>
        <p:txBody>
          <a:bodyPr wrap="square" lIns="0" tIns="0" rIns="0" bIns="0" rtlCol="0" anchor="t"/>
          <a:lstStyle/>
          <a:p>
            <a:pPr>
              <a:lnSpc>
                <a:spcPts val="3375"/>
              </a:lnSpc>
            </a:pPr>
            <a:r>
              <a:rPr lang="en-US" sz="2708" b="1" dirty="0">
                <a:solidFill>
                  <a:srgbClr val="C00000"/>
                </a:solidFill>
                <a:latin typeface="Inter Bold" pitchFamily="34" charset="0"/>
                <a:ea typeface="Inter Bold" pitchFamily="34" charset="-122"/>
                <a:cs typeface="Inter Bold" pitchFamily="34" charset="-120"/>
              </a:rPr>
              <a:t>First Principles Help Us Navigate (3/3): Economic Agility</a:t>
            </a:r>
            <a:endParaRPr lang="en-US" sz="2708" dirty="0">
              <a:solidFill>
                <a:srgbClr val="C00000"/>
              </a:solidFill>
            </a:endParaRPr>
          </a:p>
        </p:txBody>
      </p:sp>
      <p:sp>
        <p:nvSpPr>
          <p:cNvPr id="4" name="Text 1"/>
          <p:cNvSpPr/>
          <p:nvPr/>
        </p:nvSpPr>
        <p:spPr>
          <a:xfrm>
            <a:off x="5054898" y="1558628"/>
            <a:ext cx="6654205" cy="662285"/>
          </a:xfrm>
          <a:prstGeom prst="rect">
            <a:avLst/>
          </a:prstGeom>
          <a:noFill/>
          <a:ln/>
        </p:spPr>
        <p:txBody>
          <a:bodyPr wrap="squar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How do you deliver "value" when money is broken? Focus on Economic Agility helps us bridge the Abundance-Scarcity Delta. We shift our definition of "value" from fiat currency to tangible, sustainable outcomes:</a:t>
            </a:r>
            <a:endParaRPr lang="en-US" sz="20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4898" y="2376091"/>
            <a:ext cx="344884" cy="344884"/>
          </a:xfrm>
          <a:prstGeom prst="rect">
            <a:avLst/>
          </a:prstGeom>
        </p:spPr>
      </p:pic>
      <p:sp>
        <p:nvSpPr>
          <p:cNvPr id="6" name="Text 2"/>
          <p:cNvSpPr/>
          <p:nvPr/>
        </p:nvSpPr>
        <p:spPr>
          <a:xfrm>
            <a:off x="5054898" y="2893418"/>
            <a:ext cx="2247900"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Preserving Human Agency</a:t>
            </a:r>
            <a:endParaRPr lang="en-US" sz="2000" dirty="0"/>
          </a:p>
        </p:txBody>
      </p:sp>
      <p:sp>
        <p:nvSpPr>
          <p:cNvPr id="7" name="Text 3"/>
          <p:cNvSpPr/>
          <p:nvPr/>
        </p:nvSpPr>
        <p:spPr>
          <a:xfrm>
            <a:off x="5054899" y="3191669"/>
            <a:ext cx="5797586" cy="322560"/>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Empowering individuals to maintain control and </a:t>
            </a:r>
          </a:p>
          <a:p>
            <a:pPr>
              <a:lnSpc>
                <a:spcPts val="1708"/>
              </a:lnSpc>
            </a:pPr>
            <a:r>
              <a:rPr lang="en-US" sz="2000" dirty="0">
                <a:solidFill>
                  <a:srgbClr val="272525"/>
                </a:solidFill>
                <a:latin typeface="Inter" pitchFamily="34" charset="0"/>
                <a:ea typeface="Inter" pitchFamily="34" charset="-122"/>
                <a:cs typeface="Inter" pitchFamily="34" charset="-120"/>
              </a:rPr>
              <a:t>decision-making in an AI-driven future.</a:t>
            </a:r>
            <a:endParaRPr lang="en-US" sz="200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4898" y="3688358"/>
            <a:ext cx="344884" cy="344884"/>
          </a:xfrm>
          <a:prstGeom prst="rect">
            <a:avLst/>
          </a:prstGeom>
        </p:spPr>
      </p:pic>
      <p:sp>
        <p:nvSpPr>
          <p:cNvPr id="9" name="Text 4"/>
          <p:cNvSpPr/>
          <p:nvPr/>
        </p:nvSpPr>
        <p:spPr>
          <a:xfrm>
            <a:off x="5054898" y="4205684"/>
            <a:ext cx="2273300"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Ensuring Ethical Alignment</a:t>
            </a:r>
            <a:endParaRPr lang="en-US" sz="2000" dirty="0"/>
          </a:p>
        </p:txBody>
      </p:sp>
      <p:sp>
        <p:nvSpPr>
          <p:cNvPr id="10" name="Text 5"/>
          <p:cNvSpPr/>
          <p:nvPr/>
        </p:nvSpPr>
        <p:spPr>
          <a:xfrm>
            <a:off x="5054898" y="4503936"/>
            <a:ext cx="6654205" cy="220762"/>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Developing systems and frameworks that align with </a:t>
            </a:r>
          </a:p>
          <a:p>
            <a:pPr>
              <a:lnSpc>
                <a:spcPts val="1708"/>
              </a:lnSpc>
            </a:pPr>
            <a:r>
              <a:rPr lang="en-US" sz="2000" dirty="0">
                <a:solidFill>
                  <a:srgbClr val="272525"/>
                </a:solidFill>
                <a:latin typeface="Inter" pitchFamily="34" charset="0"/>
                <a:ea typeface="Inter" pitchFamily="34" charset="-122"/>
                <a:cs typeface="Inter" pitchFamily="34" charset="-120"/>
              </a:rPr>
              <a:t>human values and moral principles.</a:t>
            </a:r>
            <a:endParaRPr lang="en-US" sz="200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898" y="5000626"/>
            <a:ext cx="344884" cy="344884"/>
          </a:xfrm>
          <a:prstGeom prst="rect">
            <a:avLst/>
          </a:prstGeom>
        </p:spPr>
      </p:pic>
      <p:sp>
        <p:nvSpPr>
          <p:cNvPr id="12" name="Text 6"/>
          <p:cNvSpPr/>
          <p:nvPr/>
        </p:nvSpPr>
        <p:spPr>
          <a:xfrm>
            <a:off x="5054898" y="5517952"/>
            <a:ext cx="2223691" cy="215503"/>
          </a:xfrm>
          <a:prstGeom prst="rect">
            <a:avLst/>
          </a:prstGeom>
          <a:noFill/>
          <a:ln/>
        </p:spPr>
        <p:txBody>
          <a:bodyPr wrap="none" lIns="0" tIns="0" rIns="0" bIns="0" rtlCol="0" anchor="t"/>
          <a:lstStyle/>
          <a:p>
            <a:pPr>
              <a:lnSpc>
                <a:spcPts val="1667"/>
              </a:lnSpc>
            </a:pPr>
            <a:r>
              <a:rPr lang="en-US" sz="2000" b="1" dirty="0">
                <a:solidFill>
                  <a:srgbClr val="272525"/>
                </a:solidFill>
                <a:latin typeface="Inter Bold" pitchFamily="34" charset="0"/>
                <a:ea typeface="Inter Bold" pitchFamily="34" charset="-122"/>
                <a:cs typeface="Inter Bold" pitchFamily="34" charset="-120"/>
              </a:rPr>
              <a:t>Building Resilient Systems</a:t>
            </a:r>
            <a:endParaRPr lang="en-US" sz="2000" dirty="0"/>
          </a:p>
        </p:txBody>
      </p:sp>
      <p:sp>
        <p:nvSpPr>
          <p:cNvPr id="13" name="Text 7"/>
          <p:cNvSpPr/>
          <p:nvPr/>
        </p:nvSpPr>
        <p:spPr>
          <a:xfrm>
            <a:off x="5054898" y="5816203"/>
            <a:ext cx="6654205" cy="220762"/>
          </a:xfrm>
          <a:prstGeom prst="rect">
            <a:avLst/>
          </a:prstGeom>
          <a:noFill/>
          <a:ln/>
        </p:spPr>
        <p:txBody>
          <a:bodyPr wrap="none" lIns="0" tIns="0" rIns="0" bIns="0" rtlCol="0" anchor="t"/>
          <a:lstStyle/>
          <a:p>
            <a:pPr>
              <a:lnSpc>
                <a:spcPts val="1708"/>
              </a:lnSpc>
            </a:pPr>
            <a:r>
              <a:rPr lang="en-US" sz="2000" dirty="0">
                <a:solidFill>
                  <a:srgbClr val="272525"/>
                </a:solidFill>
                <a:latin typeface="Inter" pitchFamily="34" charset="0"/>
                <a:ea typeface="Inter" pitchFamily="34" charset="-122"/>
                <a:cs typeface="Inter" pitchFamily="34" charset="-120"/>
              </a:rPr>
              <a:t>Creating robust economic structures (e.g., Bitcoin-like reserves) </a:t>
            </a:r>
          </a:p>
          <a:p>
            <a:pPr>
              <a:lnSpc>
                <a:spcPts val="1708"/>
              </a:lnSpc>
            </a:pPr>
            <a:r>
              <a:rPr lang="en-US" sz="2000" dirty="0">
                <a:solidFill>
                  <a:srgbClr val="272525"/>
                </a:solidFill>
                <a:latin typeface="Inter" pitchFamily="34" charset="0"/>
                <a:ea typeface="Inter" pitchFamily="34" charset="-122"/>
                <a:cs typeface="Inter" pitchFamily="34" charset="-120"/>
              </a:rPr>
              <a:t>that thrive in a post-scarcity world.</a:t>
            </a:r>
            <a:endParaRPr lang="en-US" sz="2000" dirty="0"/>
          </a:p>
        </p:txBody>
      </p:sp>
      <p:sp>
        <p:nvSpPr>
          <p:cNvPr id="15" name="TextBox 14">
            <a:extLst>
              <a:ext uri="{FF2B5EF4-FFF2-40B4-BE49-F238E27FC236}">
                <a16:creationId xmlns:a16="http://schemas.microsoft.com/office/drawing/2014/main" id="{9311AD40-D685-42D5-45D3-E89C754EAA9C}"/>
              </a:ext>
            </a:extLst>
          </p:cNvPr>
          <p:cNvSpPr txBox="1"/>
          <p:nvPr/>
        </p:nvSpPr>
        <p:spPr>
          <a:xfrm>
            <a:off x="8806970" y="6214764"/>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6" name="TextBox 15">
            <a:extLst>
              <a:ext uri="{FF2B5EF4-FFF2-40B4-BE49-F238E27FC236}">
                <a16:creationId xmlns:a16="http://schemas.microsoft.com/office/drawing/2014/main" id="{321E07E1-2631-48B3-3DFA-93EF8BE41C4C}"/>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233492" y="1417935"/>
            <a:ext cx="6297018" cy="1771948"/>
          </a:xfrm>
          <a:prstGeom prst="rect">
            <a:avLst/>
          </a:prstGeom>
          <a:noFill/>
          <a:ln/>
        </p:spPr>
        <p:txBody>
          <a:bodyPr wrap="squar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Our New Purpose: ”Transformation Guides"</a:t>
            </a:r>
            <a:endParaRPr lang="en-US" sz="3708" dirty="0">
              <a:solidFill>
                <a:srgbClr val="C00000"/>
              </a:solidFill>
            </a:endParaRPr>
          </a:p>
        </p:txBody>
      </p:sp>
      <p:sp>
        <p:nvSpPr>
          <p:cNvPr id="4" name="Text 1"/>
          <p:cNvSpPr/>
          <p:nvPr/>
        </p:nvSpPr>
        <p:spPr>
          <a:xfrm>
            <a:off x="5233492" y="3473351"/>
            <a:ext cx="6297018" cy="1512094"/>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This is our ultimate "Why." We need Scrum to become the "Guardian of Human Ingenuity." It provides the framework to ensure that human creativity, ethics, and purpose remain at the absolute center of creation, even when we are no longer the ones physically "doing the work."</a:t>
            </a:r>
            <a:endParaRPr lang="en-US" sz="2000" dirty="0"/>
          </a:p>
        </p:txBody>
      </p:sp>
      <p:sp>
        <p:nvSpPr>
          <p:cNvPr id="6" name="TextBox 5">
            <a:extLst>
              <a:ext uri="{FF2B5EF4-FFF2-40B4-BE49-F238E27FC236}">
                <a16:creationId xmlns:a16="http://schemas.microsoft.com/office/drawing/2014/main" id="{4C41D9DE-8EBD-D3A9-8413-3063CF36A0D3}"/>
              </a:ext>
            </a:extLst>
          </p:cNvPr>
          <p:cNvSpPr txBox="1"/>
          <p:nvPr/>
        </p:nvSpPr>
        <p:spPr>
          <a:xfrm>
            <a:off x="8806970" y="6214764"/>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7" name="TextBox 6">
            <a:extLst>
              <a:ext uri="{FF2B5EF4-FFF2-40B4-BE49-F238E27FC236}">
                <a16:creationId xmlns:a16="http://schemas.microsoft.com/office/drawing/2014/main" id="{704DCFFE-AD52-0FA4-917B-87411284AAB2}"/>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1823144"/>
          </a:xfrm>
          <a:prstGeom prst="rect">
            <a:avLst/>
          </a:prstGeom>
        </p:spPr>
      </p:pic>
      <p:sp>
        <p:nvSpPr>
          <p:cNvPr id="3" name="Text 0"/>
          <p:cNvSpPr/>
          <p:nvPr/>
        </p:nvSpPr>
        <p:spPr>
          <a:xfrm>
            <a:off x="510481" y="2338586"/>
            <a:ext cx="8923338" cy="455712"/>
          </a:xfrm>
          <a:prstGeom prst="rect">
            <a:avLst/>
          </a:prstGeom>
          <a:noFill/>
          <a:ln/>
        </p:spPr>
        <p:txBody>
          <a:bodyPr wrap="none" lIns="0" tIns="0" rIns="0" bIns="0" rtlCol="0" anchor="t"/>
          <a:lstStyle/>
          <a:p>
            <a:pPr>
              <a:lnSpc>
                <a:spcPts val="3583"/>
              </a:lnSpc>
            </a:pPr>
            <a:r>
              <a:rPr lang="en-US" sz="2833" b="1" dirty="0">
                <a:solidFill>
                  <a:srgbClr val="C00000"/>
                </a:solidFill>
                <a:latin typeface="Inter Bold" pitchFamily="34" charset="0"/>
                <a:ea typeface="Inter Bold" pitchFamily="34" charset="-122"/>
                <a:cs typeface="Inter Bold" pitchFamily="34" charset="-120"/>
              </a:rPr>
              <a:t>The Bridge: A 5-Year Roadmap to a 30-Year Vision</a:t>
            </a:r>
            <a:endParaRPr lang="en-US" sz="2833" dirty="0">
              <a:solidFill>
                <a:srgbClr val="C00000"/>
              </a:solidFill>
            </a:endParaRPr>
          </a:p>
        </p:txBody>
      </p:sp>
      <p:sp>
        <p:nvSpPr>
          <p:cNvPr id="4" name="Text 1"/>
          <p:cNvSpPr/>
          <p:nvPr/>
        </p:nvSpPr>
        <p:spPr>
          <a:xfrm>
            <a:off x="510481" y="3013075"/>
            <a:ext cx="11171039" cy="233363"/>
          </a:xfrm>
          <a:prstGeom prst="rect">
            <a:avLst/>
          </a:prstGeom>
          <a:noFill/>
          <a:ln/>
        </p:spPr>
        <p:txBody>
          <a:bodyPr wrap="none" lIns="0" tIns="0" rIns="0" bIns="0" rtlCol="0" anchor="t"/>
          <a:lstStyle/>
          <a:p>
            <a:pPr>
              <a:lnSpc>
                <a:spcPts val="1833"/>
              </a:lnSpc>
            </a:pPr>
            <a:r>
              <a:rPr lang="en-US" sz="2000" dirty="0">
                <a:solidFill>
                  <a:srgbClr val="272525"/>
                </a:solidFill>
                <a:latin typeface="Inter" pitchFamily="34" charset="0"/>
                <a:ea typeface="Inter" pitchFamily="34" charset="-122"/>
                <a:cs typeface="Inter" pitchFamily="34" charset="-120"/>
              </a:rPr>
              <a:t>This 30-year vision is daunting. We can't jump to interstellar travel tomorrow. We must build a bridge. </a:t>
            </a:r>
          </a:p>
        </p:txBody>
      </p:sp>
      <p:sp>
        <p:nvSpPr>
          <p:cNvPr id="5" name="Shape 2"/>
          <p:cNvSpPr/>
          <p:nvPr/>
        </p:nvSpPr>
        <p:spPr>
          <a:xfrm>
            <a:off x="510481" y="4701183"/>
            <a:ext cx="11171039" cy="19050"/>
          </a:xfrm>
          <a:prstGeom prst="roundRect">
            <a:avLst>
              <a:gd name="adj" fmla="val 321564"/>
            </a:avLst>
          </a:prstGeom>
          <a:solidFill>
            <a:srgbClr val="C0C1D7"/>
          </a:solidFill>
          <a:ln/>
        </p:spPr>
        <p:txBody>
          <a:bodyPr/>
          <a:lstStyle/>
          <a:p>
            <a:endParaRPr lang="en-US" sz="2000"/>
          </a:p>
        </p:txBody>
      </p:sp>
      <p:sp>
        <p:nvSpPr>
          <p:cNvPr id="6" name="Shape 3"/>
          <p:cNvSpPr/>
          <p:nvPr/>
        </p:nvSpPr>
        <p:spPr>
          <a:xfrm>
            <a:off x="2680394" y="4263628"/>
            <a:ext cx="19050" cy="437555"/>
          </a:xfrm>
          <a:prstGeom prst="roundRect">
            <a:avLst>
              <a:gd name="adj" fmla="val 321564"/>
            </a:avLst>
          </a:prstGeom>
          <a:solidFill>
            <a:srgbClr val="C0C1D7"/>
          </a:solidFill>
          <a:ln/>
        </p:spPr>
        <p:txBody>
          <a:bodyPr/>
          <a:lstStyle/>
          <a:p>
            <a:endParaRPr lang="en-US" sz="2000"/>
          </a:p>
        </p:txBody>
      </p:sp>
      <p:sp>
        <p:nvSpPr>
          <p:cNvPr id="7" name="Shape 4"/>
          <p:cNvSpPr/>
          <p:nvPr/>
        </p:nvSpPr>
        <p:spPr>
          <a:xfrm>
            <a:off x="2635251" y="4646514"/>
            <a:ext cx="109339" cy="109339"/>
          </a:xfrm>
          <a:prstGeom prst="roundRect">
            <a:avLst>
              <a:gd name="adj" fmla="val 348457"/>
            </a:avLst>
          </a:prstGeom>
          <a:solidFill>
            <a:srgbClr val="4950BC"/>
          </a:solidFill>
          <a:ln/>
        </p:spPr>
        <p:txBody>
          <a:bodyPr/>
          <a:lstStyle/>
          <a:p>
            <a:endParaRPr lang="en-US" sz="2000"/>
          </a:p>
        </p:txBody>
      </p:sp>
      <p:sp>
        <p:nvSpPr>
          <p:cNvPr id="8" name="Shape 5"/>
          <p:cNvSpPr/>
          <p:nvPr/>
        </p:nvSpPr>
        <p:spPr>
          <a:xfrm>
            <a:off x="510481" y="3410446"/>
            <a:ext cx="4358978"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9" name="Text 6"/>
          <p:cNvSpPr/>
          <p:nvPr/>
        </p:nvSpPr>
        <p:spPr>
          <a:xfrm>
            <a:off x="1778397" y="3562648"/>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1-2</a:t>
            </a:r>
            <a:endParaRPr lang="en-US" sz="2000" dirty="0"/>
          </a:p>
        </p:txBody>
      </p:sp>
      <p:sp>
        <p:nvSpPr>
          <p:cNvPr id="10" name="Text 7"/>
          <p:cNvSpPr/>
          <p:nvPr/>
        </p:nvSpPr>
        <p:spPr>
          <a:xfrm>
            <a:off x="662682" y="3878064"/>
            <a:ext cx="4054574"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AI Integration Foundations</a:t>
            </a:r>
            <a:endParaRPr lang="en-US" sz="2000" dirty="0"/>
          </a:p>
        </p:txBody>
      </p:sp>
      <p:sp>
        <p:nvSpPr>
          <p:cNvPr id="11" name="Shape 8"/>
          <p:cNvSpPr/>
          <p:nvPr/>
        </p:nvSpPr>
        <p:spPr>
          <a:xfrm>
            <a:off x="4951115" y="4701183"/>
            <a:ext cx="19050" cy="437555"/>
          </a:xfrm>
          <a:prstGeom prst="roundRect">
            <a:avLst>
              <a:gd name="adj" fmla="val 321564"/>
            </a:avLst>
          </a:prstGeom>
          <a:solidFill>
            <a:srgbClr val="C0C1D7"/>
          </a:solidFill>
          <a:ln/>
        </p:spPr>
        <p:txBody>
          <a:bodyPr/>
          <a:lstStyle/>
          <a:p>
            <a:endParaRPr lang="en-US" sz="2000"/>
          </a:p>
        </p:txBody>
      </p:sp>
      <p:sp>
        <p:nvSpPr>
          <p:cNvPr id="12" name="Shape 9"/>
          <p:cNvSpPr/>
          <p:nvPr/>
        </p:nvSpPr>
        <p:spPr>
          <a:xfrm>
            <a:off x="4905971" y="4646514"/>
            <a:ext cx="109339" cy="109339"/>
          </a:xfrm>
          <a:prstGeom prst="roundRect">
            <a:avLst>
              <a:gd name="adj" fmla="val 348457"/>
            </a:avLst>
          </a:prstGeom>
          <a:solidFill>
            <a:srgbClr val="4950BC"/>
          </a:solidFill>
          <a:ln/>
        </p:spPr>
        <p:txBody>
          <a:bodyPr/>
          <a:lstStyle/>
          <a:p>
            <a:endParaRPr lang="en-US" sz="2000"/>
          </a:p>
        </p:txBody>
      </p:sp>
      <p:sp>
        <p:nvSpPr>
          <p:cNvPr id="13" name="Shape 10"/>
          <p:cNvSpPr/>
          <p:nvPr/>
        </p:nvSpPr>
        <p:spPr>
          <a:xfrm>
            <a:off x="2781102" y="5138737"/>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14" name="Text 11"/>
          <p:cNvSpPr/>
          <p:nvPr/>
        </p:nvSpPr>
        <p:spPr>
          <a:xfrm>
            <a:off x="4049019" y="5290940"/>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3</a:t>
            </a:r>
            <a:endParaRPr lang="en-US" sz="2000" dirty="0"/>
          </a:p>
        </p:txBody>
      </p:sp>
      <p:sp>
        <p:nvSpPr>
          <p:cNvPr id="15" name="Text 12"/>
          <p:cNvSpPr/>
          <p:nvPr/>
        </p:nvSpPr>
        <p:spPr>
          <a:xfrm>
            <a:off x="2933304" y="5606356"/>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Ethical &amp; Biological Expansions</a:t>
            </a:r>
            <a:endParaRPr lang="en-US" sz="2000" dirty="0"/>
          </a:p>
        </p:txBody>
      </p:sp>
      <p:sp>
        <p:nvSpPr>
          <p:cNvPr id="16" name="Shape 13"/>
          <p:cNvSpPr/>
          <p:nvPr/>
        </p:nvSpPr>
        <p:spPr>
          <a:xfrm>
            <a:off x="7221736" y="4263628"/>
            <a:ext cx="19050" cy="437555"/>
          </a:xfrm>
          <a:prstGeom prst="roundRect">
            <a:avLst>
              <a:gd name="adj" fmla="val 321564"/>
            </a:avLst>
          </a:prstGeom>
          <a:solidFill>
            <a:srgbClr val="C0C1D7"/>
          </a:solidFill>
          <a:ln/>
        </p:spPr>
        <p:txBody>
          <a:bodyPr/>
          <a:lstStyle/>
          <a:p>
            <a:endParaRPr lang="en-US" sz="2000"/>
          </a:p>
        </p:txBody>
      </p:sp>
      <p:sp>
        <p:nvSpPr>
          <p:cNvPr id="17" name="Shape 14"/>
          <p:cNvSpPr/>
          <p:nvPr/>
        </p:nvSpPr>
        <p:spPr>
          <a:xfrm>
            <a:off x="7176592" y="4646514"/>
            <a:ext cx="109339" cy="109339"/>
          </a:xfrm>
          <a:prstGeom prst="roundRect">
            <a:avLst>
              <a:gd name="adj" fmla="val 348457"/>
            </a:avLst>
          </a:prstGeom>
          <a:solidFill>
            <a:srgbClr val="4950BC"/>
          </a:solidFill>
          <a:ln/>
        </p:spPr>
        <p:txBody>
          <a:bodyPr/>
          <a:lstStyle/>
          <a:p>
            <a:endParaRPr lang="en-US" sz="2000"/>
          </a:p>
        </p:txBody>
      </p:sp>
      <p:sp>
        <p:nvSpPr>
          <p:cNvPr id="18" name="Shape 15"/>
          <p:cNvSpPr/>
          <p:nvPr/>
        </p:nvSpPr>
        <p:spPr>
          <a:xfrm>
            <a:off x="5051722" y="3410446"/>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19" name="Text 16"/>
          <p:cNvSpPr/>
          <p:nvPr/>
        </p:nvSpPr>
        <p:spPr>
          <a:xfrm>
            <a:off x="6319640" y="3562648"/>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4</a:t>
            </a:r>
            <a:endParaRPr lang="en-US" sz="2000" dirty="0"/>
          </a:p>
        </p:txBody>
      </p:sp>
      <p:sp>
        <p:nvSpPr>
          <p:cNvPr id="20" name="Text 17"/>
          <p:cNvSpPr/>
          <p:nvPr/>
        </p:nvSpPr>
        <p:spPr>
          <a:xfrm>
            <a:off x="5203924" y="3878064"/>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Space &amp; Scalability Focus</a:t>
            </a:r>
            <a:endParaRPr lang="en-US" sz="2000" dirty="0"/>
          </a:p>
        </p:txBody>
      </p:sp>
      <p:sp>
        <p:nvSpPr>
          <p:cNvPr id="21" name="Shape 18"/>
          <p:cNvSpPr/>
          <p:nvPr/>
        </p:nvSpPr>
        <p:spPr>
          <a:xfrm>
            <a:off x="9492457" y="4701183"/>
            <a:ext cx="19050" cy="437555"/>
          </a:xfrm>
          <a:prstGeom prst="roundRect">
            <a:avLst>
              <a:gd name="adj" fmla="val 321564"/>
            </a:avLst>
          </a:prstGeom>
          <a:solidFill>
            <a:srgbClr val="C0C1D7"/>
          </a:solidFill>
          <a:ln/>
        </p:spPr>
        <p:txBody>
          <a:bodyPr/>
          <a:lstStyle/>
          <a:p>
            <a:endParaRPr lang="en-US" sz="2000"/>
          </a:p>
        </p:txBody>
      </p:sp>
      <p:sp>
        <p:nvSpPr>
          <p:cNvPr id="22" name="Shape 19"/>
          <p:cNvSpPr/>
          <p:nvPr/>
        </p:nvSpPr>
        <p:spPr>
          <a:xfrm>
            <a:off x="9447312" y="4646514"/>
            <a:ext cx="109339" cy="109339"/>
          </a:xfrm>
          <a:prstGeom prst="roundRect">
            <a:avLst>
              <a:gd name="adj" fmla="val 348457"/>
            </a:avLst>
          </a:prstGeom>
          <a:solidFill>
            <a:srgbClr val="4950BC"/>
          </a:solidFill>
          <a:ln/>
        </p:spPr>
        <p:txBody>
          <a:bodyPr/>
          <a:lstStyle/>
          <a:p>
            <a:endParaRPr lang="en-US" sz="2000"/>
          </a:p>
        </p:txBody>
      </p:sp>
      <p:sp>
        <p:nvSpPr>
          <p:cNvPr id="23" name="Shape 20"/>
          <p:cNvSpPr/>
          <p:nvPr/>
        </p:nvSpPr>
        <p:spPr>
          <a:xfrm>
            <a:off x="7322443" y="5138737"/>
            <a:ext cx="4359077" cy="853182"/>
          </a:xfrm>
          <a:prstGeom prst="roundRect">
            <a:avLst>
              <a:gd name="adj" fmla="val 7180"/>
            </a:avLst>
          </a:prstGeom>
          <a:solidFill>
            <a:srgbClr val="DADBF1"/>
          </a:solidFill>
          <a:ln w="7620">
            <a:solidFill>
              <a:srgbClr val="C0C1D7"/>
            </a:solidFill>
            <a:prstDash val="solid"/>
          </a:ln>
        </p:spPr>
        <p:txBody>
          <a:bodyPr/>
          <a:lstStyle/>
          <a:p>
            <a:endParaRPr lang="en-US" sz="2000"/>
          </a:p>
        </p:txBody>
      </p:sp>
      <p:sp>
        <p:nvSpPr>
          <p:cNvPr id="24" name="Text 21"/>
          <p:cNvSpPr/>
          <p:nvPr/>
        </p:nvSpPr>
        <p:spPr>
          <a:xfrm>
            <a:off x="8590360" y="5290940"/>
            <a:ext cx="1823144" cy="227906"/>
          </a:xfrm>
          <a:prstGeom prst="rect">
            <a:avLst/>
          </a:prstGeom>
          <a:noFill/>
          <a:ln/>
        </p:spPr>
        <p:txBody>
          <a:bodyPr wrap="none" lIns="0" tIns="0" rIns="0" bIns="0" rtlCol="0" anchor="t"/>
          <a:lstStyle/>
          <a:p>
            <a:pPr algn="ctr">
              <a:lnSpc>
                <a:spcPts val="1792"/>
              </a:lnSpc>
            </a:pPr>
            <a:r>
              <a:rPr lang="en-US" sz="2000" b="1" dirty="0">
                <a:solidFill>
                  <a:srgbClr val="272525"/>
                </a:solidFill>
                <a:latin typeface="Inter Bold" pitchFamily="34" charset="0"/>
                <a:ea typeface="Inter Bold" pitchFamily="34" charset="-122"/>
                <a:cs typeface="Inter Bold" pitchFamily="34" charset="-120"/>
              </a:rPr>
              <a:t>Year 5</a:t>
            </a:r>
            <a:endParaRPr lang="en-US" sz="2000" dirty="0"/>
          </a:p>
        </p:txBody>
      </p:sp>
      <p:sp>
        <p:nvSpPr>
          <p:cNvPr id="25" name="Text 22"/>
          <p:cNvSpPr/>
          <p:nvPr/>
        </p:nvSpPr>
        <p:spPr>
          <a:xfrm>
            <a:off x="7474644" y="5606356"/>
            <a:ext cx="4054673" cy="233363"/>
          </a:xfrm>
          <a:prstGeom prst="rect">
            <a:avLst/>
          </a:prstGeom>
          <a:noFill/>
          <a:ln/>
        </p:spPr>
        <p:txBody>
          <a:bodyPr wrap="none" lIns="0" tIns="0" rIns="0" bIns="0" rtlCol="0" anchor="t"/>
          <a:lstStyle/>
          <a:p>
            <a:pPr algn="ctr">
              <a:lnSpc>
                <a:spcPts val="1833"/>
              </a:lnSpc>
            </a:pPr>
            <a:r>
              <a:rPr lang="en-US" sz="2000" dirty="0">
                <a:solidFill>
                  <a:srgbClr val="272525"/>
                </a:solidFill>
                <a:latin typeface="Inter" pitchFamily="34" charset="0"/>
                <a:ea typeface="Inter" pitchFamily="34" charset="-122"/>
                <a:cs typeface="Inter" pitchFamily="34" charset="-120"/>
              </a:rPr>
              <a:t>Full Repositioning</a:t>
            </a:r>
            <a:endParaRPr lang="en-US"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617835"/>
            <a:ext cx="8468023"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The Next 5 Years: Our New Practices</a:t>
            </a:r>
            <a:endParaRPr lang="en-US" sz="3708" dirty="0">
              <a:solidFill>
                <a:srgbClr val="C00000"/>
              </a:solidFill>
            </a:endParaRPr>
          </a:p>
        </p:txBody>
      </p:sp>
      <p:sp>
        <p:nvSpPr>
          <p:cNvPr id="3" name="Text 1"/>
          <p:cNvSpPr/>
          <p:nvPr/>
        </p:nvSpPr>
        <p:spPr>
          <a:xfrm>
            <a:off x="661492" y="1586508"/>
            <a:ext cx="10869018"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What does this bridge look like?</a:t>
            </a:r>
            <a:endParaRPr lang="en-US" sz="200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91" y="2125167"/>
            <a:ext cx="189012" cy="189012"/>
          </a:xfrm>
          <a:prstGeom prst="rect">
            <a:avLst/>
          </a:prstGeom>
        </p:spPr>
      </p:pic>
      <p:sp>
        <p:nvSpPr>
          <p:cNvPr id="5" name="Shape 2"/>
          <p:cNvSpPr/>
          <p:nvPr/>
        </p:nvSpPr>
        <p:spPr>
          <a:xfrm>
            <a:off x="661492" y="2397423"/>
            <a:ext cx="5339953" cy="25400"/>
          </a:xfrm>
          <a:prstGeom prst="rect">
            <a:avLst/>
          </a:prstGeom>
          <a:solidFill>
            <a:srgbClr val="4950BC"/>
          </a:solidFill>
          <a:ln/>
        </p:spPr>
        <p:txBody>
          <a:bodyPr/>
          <a:lstStyle/>
          <a:p>
            <a:endParaRPr lang="en-US" sz="2000"/>
          </a:p>
        </p:txBody>
      </p:sp>
      <p:sp>
        <p:nvSpPr>
          <p:cNvPr id="6" name="Text 3"/>
          <p:cNvSpPr/>
          <p:nvPr/>
        </p:nvSpPr>
        <p:spPr>
          <a:xfrm>
            <a:off x="661492" y="2542679"/>
            <a:ext cx="2362696"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1-2: AI Co-pilots</a:t>
            </a:r>
            <a:endParaRPr lang="en-US" sz="2000" dirty="0"/>
          </a:p>
        </p:txBody>
      </p:sp>
      <p:sp>
        <p:nvSpPr>
          <p:cNvPr id="7" name="Text 4"/>
          <p:cNvSpPr/>
          <p:nvPr/>
        </p:nvSpPr>
        <p:spPr>
          <a:xfrm>
            <a:off x="661492" y="2951361"/>
            <a:ext cx="5339953"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Integrate AI co-pilots directly into the Scrum Team. Launch "Scrum for Robotics" certifications.</a:t>
            </a:r>
            <a:endParaRPr lang="en-US" sz="2000" dirty="0"/>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0457" y="2125167"/>
            <a:ext cx="189012" cy="189012"/>
          </a:xfrm>
          <a:prstGeom prst="rect">
            <a:avLst/>
          </a:prstGeom>
        </p:spPr>
      </p:pic>
      <p:sp>
        <p:nvSpPr>
          <p:cNvPr id="9" name="Shape 5"/>
          <p:cNvSpPr/>
          <p:nvPr/>
        </p:nvSpPr>
        <p:spPr>
          <a:xfrm>
            <a:off x="6190457" y="2397423"/>
            <a:ext cx="5340053" cy="25400"/>
          </a:xfrm>
          <a:prstGeom prst="rect">
            <a:avLst/>
          </a:prstGeom>
          <a:solidFill>
            <a:srgbClr val="4950BC"/>
          </a:solidFill>
          <a:ln/>
        </p:spPr>
        <p:txBody>
          <a:bodyPr/>
          <a:lstStyle/>
          <a:p>
            <a:endParaRPr lang="en-US" sz="2000"/>
          </a:p>
        </p:txBody>
      </p:sp>
      <p:sp>
        <p:nvSpPr>
          <p:cNvPr id="10" name="Text 6"/>
          <p:cNvSpPr/>
          <p:nvPr/>
        </p:nvSpPr>
        <p:spPr>
          <a:xfrm>
            <a:off x="6190457" y="2542679"/>
            <a:ext cx="3933230"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3: Bio-Enhanced Retrospectives</a:t>
            </a:r>
            <a:endParaRPr lang="en-US" sz="2000" dirty="0"/>
          </a:p>
        </p:txBody>
      </p:sp>
      <p:sp>
        <p:nvSpPr>
          <p:cNvPr id="11" name="Text 7"/>
          <p:cNvSpPr/>
          <p:nvPr/>
        </p:nvSpPr>
        <p:spPr>
          <a:xfrm>
            <a:off x="6190457" y="2951361"/>
            <a:ext cx="5340053" cy="907257"/>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Develop patterns for indefinite-lifespan teams. How do you run a retrospective for a team that has been together for 50 years? (Using BioPython concepts).</a:t>
            </a:r>
            <a:endParaRPr lang="en-US" sz="2000" dirty="0"/>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491" y="4212927"/>
            <a:ext cx="189012" cy="189012"/>
          </a:xfrm>
          <a:prstGeom prst="rect">
            <a:avLst/>
          </a:prstGeom>
        </p:spPr>
      </p:pic>
      <p:sp>
        <p:nvSpPr>
          <p:cNvPr id="13" name="Shape 8"/>
          <p:cNvSpPr/>
          <p:nvPr/>
        </p:nvSpPr>
        <p:spPr>
          <a:xfrm>
            <a:off x="661492" y="4485183"/>
            <a:ext cx="5339953" cy="25400"/>
          </a:xfrm>
          <a:prstGeom prst="rect">
            <a:avLst/>
          </a:prstGeom>
          <a:solidFill>
            <a:srgbClr val="4950BC"/>
          </a:solidFill>
          <a:ln/>
        </p:spPr>
        <p:txBody>
          <a:bodyPr/>
          <a:lstStyle/>
          <a:p>
            <a:endParaRPr lang="en-US" sz="2000"/>
          </a:p>
        </p:txBody>
      </p:sp>
      <p:sp>
        <p:nvSpPr>
          <p:cNvPr id="14" name="Text 9"/>
          <p:cNvSpPr/>
          <p:nvPr/>
        </p:nvSpPr>
        <p:spPr>
          <a:xfrm>
            <a:off x="661492" y="4630440"/>
            <a:ext cx="2583855"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4: Interstellar Scrum</a:t>
            </a:r>
            <a:endParaRPr lang="en-US" sz="2000" dirty="0"/>
          </a:p>
        </p:txBody>
      </p:sp>
      <p:sp>
        <p:nvSpPr>
          <p:cNvPr id="15" name="Text 10"/>
          <p:cNvSpPr/>
          <p:nvPr/>
        </p:nvSpPr>
        <p:spPr>
          <a:xfrm>
            <a:off x="661492" y="5039122"/>
            <a:ext cx="5339953"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Create patterns for Mars colonies (using Astropy simulations).</a:t>
            </a:r>
            <a:endParaRPr lang="en-US" sz="2000" dirty="0"/>
          </a:p>
        </p:txBody>
      </p:sp>
      <p:pic>
        <p:nvPicPr>
          <p:cNvPr id="16"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0457" y="4212927"/>
            <a:ext cx="189012" cy="189012"/>
          </a:xfrm>
          <a:prstGeom prst="rect">
            <a:avLst/>
          </a:prstGeom>
        </p:spPr>
      </p:pic>
      <p:sp>
        <p:nvSpPr>
          <p:cNvPr id="17" name="Shape 11"/>
          <p:cNvSpPr/>
          <p:nvPr/>
        </p:nvSpPr>
        <p:spPr>
          <a:xfrm>
            <a:off x="6190457" y="4485183"/>
            <a:ext cx="5340053" cy="25400"/>
          </a:xfrm>
          <a:prstGeom prst="rect">
            <a:avLst/>
          </a:prstGeom>
          <a:solidFill>
            <a:srgbClr val="4950BC"/>
          </a:solidFill>
          <a:ln/>
        </p:spPr>
        <p:txBody>
          <a:bodyPr/>
          <a:lstStyle/>
          <a:p>
            <a:endParaRPr lang="en-US" sz="2000"/>
          </a:p>
        </p:txBody>
      </p:sp>
      <p:sp>
        <p:nvSpPr>
          <p:cNvPr id="18" name="Text 12"/>
          <p:cNvSpPr/>
          <p:nvPr/>
        </p:nvSpPr>
        <p:spPr>
          <a:xfrm>
            <a:off x="6190457" y="4630440"/>
            <a:ext cx="2768798" cy="295275"/>
          </a:xfrm>
          <a:prstGeom prst="rect">
            <a:avLst/>
          </a:prstGeom>
          <a:noFill/>
          <a:ln/>
        </p:spPr>
        <p:txBody>
          <a:bodyPr wrap="none" lIns="0" tIns="0" rIns="0" bIns="0" rtlCol="0" anchor="t"/>
          <a:lstStyle/>
          <a:p>
            <a:pPr>
              <a:lnSpc>
                <a:spcPts val="2292"/>
              </a:lnSpc>
            </a:pPr>
            <a:r>
              <a:rPr lang="en-US" sz="2000" b="1" dirty="0">
                <a:solidFill>
                  <a:srgbClr val="272525"/>
                </a:solidFill>
                <a:latin typeface="Inter Bold" pitchFamily="34" charset="0"/>
                <a:ea typeface="Inter Bold" pitchFamily="34" charset="-122"/>
                <a:cs typeface="Inter Bold" pitchFamily="34" charset="-120"/>
              </a:rPr>
              <a:t>Y 5: Scrum Expansion Pack X.0</a:t>
            </a:r>
            <a:endParaRPr lang="en-US" sz="2000" dirty="0"/>
          </a:p>
        </p:txBody>
      </p:sp>
      <p:sp>
        <p:nvSpPr>
          <p:cNvPr id="19" name="Text 13"/>
          <p:cNvSpPr/>
          <p:nvPr/>
        </p:nvSpPr>
        <p:spPr>
          <a:xfrm>
            <a:off x="6190457" y="5039122"/>
            <a:ext cx="5340053"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Roll out plugins for superintelligence alignment and post-scarcity economics.</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103BE-BAB9-8D99-8FE6-FE70DC674434}"/>
              </a:ext>
            </a:extLst>
          </p:cNvPr>
          <p:cNvSpPr>
            <a:spLocks noGrp="1"/>
          </p:cNvSpPr>
          <p:nvPr>
            <p:ph type="sldNum" sz="quarter" idx="12"/>
          </p:nvPr>
        </p:nvSpPr>
        <p:spPr>
          <a:xfrm>
            <a:off x="9426297" y="5759293"/>
            <a:ext cx="2743200" cy="365125"/>
          </a:xfrm>
        </p:spPr>
        <p:txBody>
          <a:bodyPr/>
          <a:lstStyle/>
          <a:p>
            <a:fld id="{48F63A3B-78C7-47BE-AE5E-E10140E04643}" type="slidenum">
              <a:rPr lang="en-US" smtClean="0"/>
              <a:t>25</a:t>
            </a:fld>
            <a:endParaRPr lang="en-US"/>
          </a:p>
        </p:txBody>
      </p:sp>
      <p:sp>
        <p:nvSpPr>
          <p:cNvPr id="3" name="Text 0">
            <a:extLst>
              <a:ext uri="{FF2B5EF4-FFF2-40B4-BE49-F238E27FC236}">
                <a16:creationId xmlns:a16="http://schemas.microsoft.com/office/drawing/2014/main" id="{025CE9A8-F573-644F-95E9-ADB5EF511EA8}"/>
              </a:ext>
            </a:extLst>
          </p:cNvPr>
          <p:cNvSpPr/>
          <p:nvPr/>
        </p:nvSpPr>
        <p:spPr>
          <a:xfrm>
            <a:off x="569958" y="148821"/>
            <a:ext cx="10179368" cy="702231"/>
          </a:xfrm>
          <a:prstGeom prst="rect">
            <a:avLst/>
          </a:prstGeom>
          <a:noFill/>
          <a:ln/>
        </p:spPr>
        <p:txBody>
          <a:bodyPr wrap="none" lIns="0" tIns="0" rIns="0" bIns="0" rtlCol="0" anchor="t"/>
          <a:lstStyle/>
          <a:p>
            <a:pPr marL="0" indent="0" algn="l">
              <a:lnSpc>
                <a:spcPts val="5500"/>
              </a:lnSpc>
              <a:buNone/>
            </a:pPr>
            <a:r>
              <a:rPr lang="en-US" sz="4400" b="1" dirty="0">
                <a:solidFill>
                  <a:srgbClr val="C00000"/>
                </a:solidFill>
                <a:latin typeface="Inter Bold" pitchFamily="34" charset="0"/>
                <a:ea typeface="Inter Bold" pitchFamily="34" charset="-122"/>
                <a:cs typeface="Inter Bold" pitchFamily="34" charset="-120"/>
              </a:rPr>
              <a:t>Why We Must Cross This Bridge Now</a:t>
            </a:r>
            <a:endParaRPr lang="en-US" sz="4400" dirty="0">
              <a:solidFill>
                <a:srgbClr val="C00000"/>
              </a:solidFill>
            </a:endParaRPr>
          </a:p>
        </p:txBody>
      </p:sp>
      <p:sp>
        <p:nvSpPr>
          <p:cNvPr id="4" name="Shape 1">
            <a:extLst>
              <a:ext uri="{FF2B5EF4-FFF2-40B4-BE49-F238E27FC236}">
                <a16:creationId xmlns:a16="http://schemas.microsoft.com/office/drawing/2014/main" id="{32016034-60B8-C979-7478-64A2CBD5C974}"/>
              </a:ext>
            </a:extLst>
          </p:cNvPr>
          <p:cNvSpPr/>
          <p:nvPr/>
        </p:nvSpPr>
        <p:spPr>
          <a:xfrm>
            <a:off x="569957" y="2699431"/>
            <a:ext cx="4892943" cy="1319873"/>
          </a:xfrm>
          <a:prstGeom prst="roundRect">
            <a:avLst>
              <a:gd name="adj" fmla="val 6143"/>
            </a:avLst>
          </a:prstGeom>
          <a:solidFill>
            <a:srgbClr val="FFFFFF"/>
          </a:solidFill>
          <a:ln/>
        </p:spPr>
        <p:txBody>
          <a:bodyPr/>
          <a:lstStyle/>
          <a:p>
            <a:endParaRPr lang="en-US"/>
          </a:p>
        </p:txBody>
      </p:sp>
      <p:sp>
        <p:nvSpPr>
          <p:cNvPr id="8" name="Text 4">
            <a:extLst>
              <a:ext uri="{FF2B5EF4-FFF2-40B4-BE49-F238E27FC236}">
                <a16:creationId xmlns:a16="http://schemas.microsoft.com/office/drawing/2014/main" id="{5217C2AA-1E40-E75A-BDCD-F5B884682B89}"/>
              </a:ext>
            </a:extLst>
          </p:cNvPr>
          <p:cNvSpPr/>
          <p:nvPr/>
        </p:nvSpPr>
        <p:spPr>
          <a:xfrm>
            <a:off x="849747" y="1873138"/>
            <a:ext cx="2676837"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Job Security</a:t>
            </a:r>
            <a:endParaRPr lang="en-US" sz="2200" dirty="0"/>
          </a:p>
        </p:txBody>
      </p:sp>
      <p:sp>
        <p:nvSpPr>
          <p:cNvPr id="9" name="Text 5">
            <a:extLst>
              <a:ext uri="{FF2B5EF4-FFF2-40B4-BE49-F238E27FC236}">
                <a16:creationId xmlns:a16="http://schemas.microsoft.com/office/drawing/2014/main" id="{8C456031-5493-CC71-AC13-C4BA18B54087}"/>
              </a:ext>
            </a:extLst>
          </p:cNvPr>
          <p:cNvSpPr/>
          <p:nvPr/>
        </p:nvSpPr>
        <p:spPr>
          <a:xfrm>
            <a:off x="777249" y="2611803"/>
            <a:ext cx="3397710" cy="59778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ensure our relevance in a robot-dominated workforce.</a:t>
            </a:r>
            <a:endParaRPr lang="en-US" sz="1750" dirty="0"/>
          </a:p>
        </p:txBody>
      </p:sp>
      <p:sp>
        <p:nvSpPr>
          <p:cNvPr id="14" name="Text 9">
            <a:extLst>
              <a:ext uri="{FF2B5EF4-FFF2-40B4-BE49-F238E27FC236}">
                <a16:creationId xmlns:a16="http://schemas.microsoft.com/office/drawing/2014/main" id="{0AE4D5B0-3B0C-3698-DA0F-EE4422BC816D}"/>
              </a:ext>
            </a:extLst>
          </p:cNvPr>
          <p:cNvSpPr/>
          <p:nvPr/>
        </p:nvSpPr>
        <p:spPr>
          <a:xfrm>
            <a:off x="4578877" y="1923352"/>
            <a:ext cx="1439989" cy="78865"/>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Ethical Edge</a:t>
            </a:r>
            <a:endParaRPr lang="en-US" sz="2200" dirty="0"/>
          </a:p>
        </p:txBody>
      </p:sp>
      <p:sp>
        <p:nvSpPr>
          <p:cNvPr id="15" name="Text 10">
            <a:extLst>
              <a:ext uri="{FF2B5EF4-FFF2-40B4-BE49-F238E27FC236}">
                <a16:creationId xmlns:a16="http://schemas.microsoft.com/office/drawing/2014/main" id="{6DF9E3F2-9FBC-3B44-F9B3-3BC300E9834A}"/>
              </a:ext>
            </a:extLst>
          </p:cNvPr>
          <p:cNvSpPr/>
          <p:nvPr/>
        </p:nvSpPr>
        <p:spPr>
          <a:xfrm>
            <a:off x="4578877" y="2596473"/>
            <a:ext cx="3557817"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guide AI to prevent dystopia.</a:t>
            </a:r>
            <a:endParaRPr lang="en-US" sz="1750" dirty="0"/>
          </a:p>
        </p:txBody>
      </p:sp>
      <p:sp>
        <p:nvSpPr>
          <p:cNvPr id="16" name="Shape 11">
            <a:extLst>
              <a:ext uri="{FF2B5EF4-FFF2-40B4-BE49-F238E27FC236}">
                <a16:creationId xmlns:a16="http://schemas.microsoft.com/office/drawing/2014/main" id="{6D1CBE91-4953-C361-5B33-768178CC7741}"/>
              </a:ext>
            </a:extLst>
          </p:cNvPr>
          <p:cNvSpPr/>
          <p:nvPr/>
        </p:nvSpPr>
        <p:spPr>
          <a:xfrm>
            <a:off x="9424635" y="2699431"/>
            <a:ext cx="4892943" cy="1319873"/>
          </a:xfrm>
          <a:prstGeom prst="roundRect">
            <a:avLst>
              <a:gd name="adj" fmla="val 6143"/>
            </a:avLst>
          </a:prstGeom>
          <a:solidFill>
            <a:srgbClr val="FFFFFF"/>
          </a:solidFill>
          <a:ln/>
        </p:spPr>
        <p:txBody>
          <a:bodyPr/>
          <a:lstStyle/>
          <a:p>
            <a:endParaRPr lang="en-US"/>
          </a:p>
        </p:txBody>
      </p:sp>
      <p:sp>
        <p:nvSpPr>
          <p:cNvPr id="17" name="Shape 12">
            <a:extLst>
              <a:ext uri="{FF2B5EF4-FFF2-40B4-BE49-F238E27FC236}">
                <a16:creationId xmlns:a16="http://schemas.microsoft.com/office/drawing/2014/main" id="{2EA8E2E5-D08A-4F66-20FC-697EA7352AC3}"/>
              </a:ext>
            </a:extLst>
          </p:cNvPr>
          <p:cNvSpPr/>
          <p:nvPr/>
        </p:nvSpPr>
        <p:spPr>
          <a:xfrm>
            <a:off x="9031467" y="1463531"/>
            <a:ext cx="2154216" cy="45719"/>
          </a:xfrm>
          <a:prstGeom prst="roundRect">
            <a:avLst>
              <a:gd name="adj" fmla="val 77423"/>
            </a:avLst>
          </a:prstGeom>
          <a:solidFill>
            <a:srgbClr val="4950BC"/>
          </a:solidFill>
          <a:ln/>
        </p:spPr>
        <p:txBody>
          <a:bodyPr/>
          <a:lstStyle/>
          <a:p>
            <a:endParaRPr lang="en-US"/>
          </a:p>
        </p:txBody>
      </p:sp>
      <p:sp>
        <p:nvSpPr>
          <p:cNvPr id="18" name="Shape 13">
            <a:extLst>
              <a:ext uri="{FF2B5EF4-FFF2-40B4-BE49-F238E27FC236}">
                <a16:creationId xmlns:a16="http://schemas.microsoft.com/office/drawing/2014/main" id="{23D3DE3C-9009-D332-0E05-89A2838D969F}"/>
              </a:ext>
            </a:extLst>
          </p:cNvPr>
          <p:cNvSpPr/>
          <p:nvPr/>
        </p:nvSpPr>
        <p:spPr>
          <a:xfrm>
            <a:off x="8358836" y="1431359"/>
            <a:ext cx="401916" cy="156339"/>
          </a:xfrm>
          <a:prstGeom prst="roundRect">
            <a:avLst>
              <a:gd name="adj" fmla="val 135641"/>
            </a:avLst>
          </a:prstGeom>
          <a:solidFill>
            <a:srgbClr val="4950BC"/>
          </a:solidFill>
          <a:ln/>
        </p:spPr>
        <p:txBody>
          <a:bodyPr/>
          <a:lstStyle/>
          <a:p>
            <a:endParaRPr lang="en-US"/>
          </a:p>
        </p:txBody>
      </p:sp>
      <p:pic>
        <p:nvPicPr>
          <p:cNvPr id="19" name="Image 2" descr="preencoded.png">
            <a:extLst>
              <a:ext uri="{FF2B5EF4-FFF2-40B4-BE49-F238E27FC236}">
                <a16:creationId xmlns:a16="http://schemas.microsoft.com/office/drawing/2014/main" id="{2839D5F4-189D-C52E-D391-1791DB7C7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3999" y="1202029"/>
            <a:ext cx="302561" cy="302561"/>
          </a:xfrm>
          <a:prstGeom prst="rect">
            <a:avLst/>
          </a:prstGeom>
        </p:spPr>
      </p:pic>
      <p:sp>
        <p:nvSpPr>
          <p:cNvPr id="20" name="Text 14">
            <a:extLst>
              <a:ext uri="{FF2B5EF4-FFF2-40B4-BE49-F238E27FC236}">
                <a16:creationId xmlns:a16="http://schemas.microsoft.com/office/drawing/2014/main" id="{726FB832-B5A8-81AB-A07D-600894B5513D}"/>
              </a:ext>
            </a:extLst>
          </p:cNvPr>
          <p:cNvSpPr/>
          <p:nvPr/>
        </p:nvSpPr>
        <p:spPr>
          <a:xfrm>
            <a:off x="8426203" y="1928620"/>
            <a:ext cx="1439989" cy="67481"/>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Scalability</a:t>
            </a:r>
            <a:endParaRPr lang="en-US" sz="2200" dirty="0"/>
          </a:p>
        </p:txBody>
      </p:sp>
      <p:sp>
        <p:nvSpPr>
          <p:cNvPr id="21" name="Text 15">
            <a:extLst>
              <a:ext uri="{FF2B5EF4-FFF2-40B4-BE49-F238E27FC236}">
                <a16:creationId xmlns:a16="http://schemas.microsoft.com/office/drawing/2014/main" id="{E84D8896-AAF2-5FE3-02F3-4752E4DFFD09}"/>
              </a:ext>
            </a:extLst>
          </p:cNvPr>
          <p:cNvSpPr/>
          <p:nvPr/>
        </p:nvSpPr>
        <p:spPr>
          <a:xfrm>
            <a:off x="8426203" y="2580902"/>
            <a:ext cx="3364744" cy="59778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handle Mars colony tech, where delays span light-years.</a:t>
            </a:r>
            <a:endParaRPr lang="en-US" sz="1750" dirty="0"/>
          </a:p>
        </p:txBody>
      </p:sp>
      <p:sp>
        <p:nvSpPr>
          <p:cNvPr id="22" name="Shape 16">
            <a:extLst>
              <a:ext uri="{FF2B5EF4-FFF2-40B4-BE49-F238E27FC236}">
                <a16:creationId xmlns:a16="http://schemas.microsoft.com/office/drawing/2014/main" id="{416001A9-D52B-2EC0-F9FA-6B4F6860E33D}"/>
              </a:ext>
            </a:extLst>
          </p:cNvPr>
          <p:cNvSpPr/>
          <p:nvPr/>
        </p:nvSpPr>
        <p:spPr>
          <a:xfrm>
            <a:off x="547454" y="4749004"/>
            <a:ext cx="7470131" cy="1120613"/>
          </a:xfrm>
          <a:prstGeom prst="roundRect">
            <a:avLst>
              <a:gd name="adj" fmla="val 7235"/>
            </a:avLst>
          </a:prstGeom>
          <a:solidFill>
            <a:srgbClr val="FFFFFF"/>
          </a:solidFill>
          <a:ln/>
        </p:spPr>
        <p:txBody>
          <a:bodyPr/>
          <a:lstStyle/>
          <a:p>
            <a:endParaRPr lang="en-US"/>
          </a:p>
        </p:txBody>
      </p:sp>
      <p:sp>
        <p:nvSpPr>
          <p:cNvPr id="26" name="Text 19">
            <a:extLst>
              <a:ext uri="{FF2B5EF4-FFF2-40B4-BE49-F238E27FC236}">
                <a16:creationId xmlns:a16="http://schemas.microsoft.com/office/drawing/2014/main" id="{3FD60EE9-9A73-B433-29CF-52790C276DEF}"/>
              </a:ext>
            </a:extLst>
          </p:cNvPr>
          <p:cNvSpPr/>
          <p:nvPr/>
        </p:nvSpPr>
        <p:spPr>
          <a:xfrm>
            <a:off x="802605" y="4565908"/>
            <a:ext cx="3270695"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Personal Fulfillment</a:t>
            </a:r>
            <a:endParaRPr lang="en-US" sz="2200" dirty="0"/>
          </a:p>
        </p:txBody>
      </p:sp>
      <p:sp>
        <p:nvSpPr>
          <p:cNvPr id="27" name="Text 20">
            <a:extLst>
              <a:ext uri="{FF2B5EF4-FFF2-40B4-BE49-F238E27FC236}">
                <a16:creationId xmlns:a16="http://schemas.microsoft.com/office/drawing/2014/main" id="{10B6CD78-73A2-9401-C1D0-1F7F326B1A4D}"/>
              </a:ext>
            </a:extLst>
          </p:cNvPr>
          <p:cNvSpPr/>
          <p:nvPr/>
        </p:nvSpPr>
        <p:spPr>
          <a:xfrm>
            <a:off x="802606" y="5215945"/>
            <a:ext cx="5080836"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solve the "purpose void" and foster joy in a world of abundance.</a:t>
            </a:r>
            <a:endParaRPr lang="en-US" sz="1750" dirty="0"/>
          </a:p>
        </p:txBody>
      </p:sp>
      <p:sp>
        <p:nvSpPr>
          <p:cNvPr id="28" name="Shape 21">
            <a:extLst>
              <a:ext uri="{FF2B5EF4-FFF2-40B4-BE49-F238E27FC236}">
                <a16:creationId xmlns:a16="http://schemas.microsoft.com/office/drawing/2014/main" id="{D72E4634-DA44-2A46-431F-FFC7BD254028}"/>
              </a:ext>
            </a:extLst>
          </p:cNvPr>
          <p:cNvSpPr/>
          <p:nvPr/>
        </p:nvSpPr>
        <p:spPr>
          <a:xfrm>
            <a:off x="7188404" y="4749004"/>
            <a:ext cx="7470270" cy="1120613"/>
          </a:xfrm>
          <a:prstGeom prst="roundRect">
            <a:avLst>
              <a:gd name="adj" fmla="val 7235"/>
            </a:avLst>
          </a:prstGeom>
          <a:solidFill>
            <a:srgbClr val="FFFFFF"/>
          </a:solidFill>
          <a:ln/>
        </p:spPr>
        <p:txBody>
          <a:bodyPr/>
          <a:lstStyle/>
          <a:p>
            <a:endParaRPr lang="en-US"/>
          </a:p>
        </p:txBody>
      </p:sp>
      <p:sp>
        <p:nvSpPr>
          <p:cNvPr id="32" name="Text 24">
            <a:extLst>
              <a:ext uri="{FF2B5EF4-FFF2-40B4-BE49-F238E27FC236}">
                <a16:creationId xmlns:a16="http://schemas.microsoft.com/office/drawing/2014/main" id="{FB9BAF2C-D221-559B-DBF5-9B8A62766DF2}"/>
              </a:ext>
            </a:extLst>
          </p:cNvPr>
          <p:cNvSpPr/>
          <p:nvPr/>
        </p:nvSpPr>
        <p:spPr>
          <a:xfrm>
            <a:off x="6990950" y="4503379"/>
            <a:ext cx="3270695" cy="194642"/>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Inter Bold" pitchFamily="34" charset="0"/>
                <a:ea typeface="Inter Bold" pitchFamily="34" charset="-122"/>
                <a:cs typeface="Inter Bold" pitchFamily="34" charset="-120"/>
              </a:rPr>
              <a:t>Market Leadership</a:t>
            </a:r>
            <a:endParaRPr lang="en-US" sz="2200" dirty="0"/>
          </a:p>
        </p:txBody>
      </p:sp>
      <p:sp>
        <p:nvSpPr>
          <p:cNvPr id="33" name="Text 25">
            <a:extLst>
              <a:ext uri="{FF2B5EF4-FFF2-40B4-BE49-F238E27FC236}">
                <a16:creationId xmlns:a16="http://schemas.microsoft.com/office/drawing/2014/main" id="{F1969378-CE3D-2761-67C0-043669420B59}"/>
              </a:ext>
            </a:extLst>
          </p:cNvPr>
          <p:cNvSpPr/>
          <p:nvPr/>
        </p:nvSpPr>
        <p:spPr>
          <a:xfrm>
            <a:off x="6980553" y="5215945"/>
            <a:ext cx="5211447" cy="398522"/>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Inter" pitchFamily="34" charset="0"/>
                <a:ea typeface="Inter" pitchFamily="34" charset="-122"/>
                <a:cs typeface="Inter" pitchFamily="34" charset="-120"/>
              </a:rPr>
              <a:t>This is how we lead our organizations through the Singularity.</a:t>
            </a:r>
            <a:endParaRPr lang="en-US" sz="1750" dirty="0"/>
          </a:p>
        </p:txBody>
      </p:sp>
      <p:sp>
        <p:nvSpPr>
          <p:cNvPr id="37" name="Shape 12">
            <a:extLst>
              <a:ext uri="{FF2B5EF4-FFF2-40B4-BE49-F238E27FC236}">
                <a16:creationId xmlns:a16="http://schemas.microsoft.com/office/drawing/2014/main" id="{D4228D9A-0ABF-5673-1BE6-4DF37D6CA146}"/>
              </a:ext>
            </a:extLst>
          </p:cNvPr>
          <p:cNvSpPr/>
          <p:nvPr/>
        </p:nvSpPr>
        <p:spPr>
          <a:xfrm>
            <a:off x="7683644" y="4118411"/>
            <a:ext cx="2154216" cy="45719"/>
          </a:xfrm>
          <a:prstGeom prst="roundRect">
            <a:avLst>
              <a:gd name="adj" fmla="val 77423"/>
            </a:avLst>
          </a:prstGeom>
          <a:solidFill>
            <a:srgbClr val="4950BC"/>
          </a:solidFill>
          <a:ln/>
        </p:spPr>
        <p:txBody>
          <a:bodyPr/>
          <a:lstStyle/>
          <a:p>
            <a:endParaRPr lang="en-US"/>
          </a:p>
        </p:txBody>
      </p:sp>
      <p:sp>
        <p:nvSpPr>
          <p:cNvPr id="38" name="Shape 13">
            <a:extLst>
              <a:ext uri="{FF2B5EF4-FFF2-40B4-BE49-F238E27FC236}">
                <a16:creationId xmlns:a16="http://schemas.microsoft.com/office/drawing/2014/main" id="{1B8057DE-83DA-329D-7B9B-653C60DC2765}"/>
              </a:ext>
            </a:extLst>
          </p:cNvPr>
          <p:cNvSpPr/>
          <p:nvPr/>
        </p:nvSpPr>
        <p:spPr>
          <a:xfrm>
            <a:off x="7011013" y="4086239"/>
            <a:ext cx="401916" cy="156339"/>
          </a:xfrm>
          <a:prstGeom prst="roundRect">
            <a:avLst>
              <a:gd name="adj" fmla="val 135641"/>
            </a:avLst>
          </a:prstGeom>
          <a:solidFill>
            <a:srgbClr val="4950BC"/>
          </a:solidFill>
          <a:ln/>
        </p:spPr>
        <p:txBody>
          <a:bodyPr/>
          <a:lstStyle/>
          <a:p>
            <a:endParaRPr lang="en-US"/>
          </a:p>
        </p:txBody>
      </p:sp>
      <p:pic>
        <p:nvPicPr>
          <p:cNvPr id="39" name="Image 2" descr="preencoded.png">
            <a:extLst>
              <a:ext uri="{FF2B5EF4-FFF2-40B4-BE49-F238E27FC236}">
                <a16:creationId xmlns:a16="http://schemas.microsoft.com/office/drawing/2014/main" id="{559ABD23-DCF1-2712-614F-583F5EA8F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6176" y="3856909"/>
            <a:ext cx="302561" cy="302561"/>
          </a:xfrm>
          <a:prstGeom prst="rect">
            <a:avLst/>
          </a:prstGeom>
        </p:spPr>
      </p:pic>
      <p:sp>
        <p:nvSpPr>
          <p:cNvPr id="40" name="Shape 12">
            <a:extLst>
              <a:ext uri="{FF2B5EF4-FFF2-40B4-BE49-F238E27FC236}">
                <a16:creationId xmlns:a16="http://schemas.microsoft.com/office/drawing/2014/main" id="{95EA2AA0-A7CA-AC4A-97B9-5685832E4A61}"/>
              </a:ext>
            </a:extLst>
          </p:cNvPr>
          <p:cNvSpPr/>
          <p:nvPr/>
        </p:nvSpPr>
        <p:spPr>
          <a:xfrm>
            <a:off x="1453789" y="4165229"/>
            <a:ext cx="2154216" cy="45719"/>
          </a:xfrm>
          <a:prstGeom prst="roundRect">
            <a:avLst>
              <a:gd name="adj" fmla="val 77423"/>
            </a:avLst>
          </a:prstGeom>
          <a:solidFill>
            <a:srgbClr val="4950BC"/>
          </a:solidFill>
          <a:ln/>
        </p:spPr>
        <p:txBody>
          <a:bodyPr/>
          <a:lstStyle/>
          <a:p>
            <a:endParaRPr lang="en-US"/>
          </a:p>
        </p:txBody>
      </p:sp>
      <p:sp>
        <p:nvSpPr>
          <p:cNvPr id="41" name="Shape 13">
            <a:extLst>
              <a:ext uri="{FF2B5EF4-FFF2-40B4-BE49-F238E27FC236}">
                <a16:creationId xmlns:a16="http://schemas.microsoft.com/office/drawing/2014/main" id="{8D0892F3-4C92-9381-6730-DD0B6AC89E17}"/>
              </a:ext>
            </a:extLst>
          </p:cNvPr>
          <p:cNvSpPr/>
          <p:nvPr/>
        </p:nvSpPr>
        <p:spPr>
          <a:xfrm>
            <a:off x="781158" y="4133057"/>
            <a:ext cx="401916" cy="156339"/>
          </a:xfrm>
          <a:prstGeom prst="roundRect">
            <a:avLst>
              <a:gd name="adj" fmla="val 135641"/>
            </a:avLst>
          </a:prstGeom>
          <a:solidFill>
            <a:srgbClr val="4950BC"/>
          </a:solidFill>
          <a:ln/>
        </p:spPr>
        <p:txBody>
          <a:bodyPr/>
          <a:lstStyle/>
          <a:p>
            <a:endParaRPr lang="en-US"/>
          </a:p>
        </p:txBody>
      </p:sp>
      <p:pic>
        <p:nvPicPr>
          <p:cNvPr id="42" name="Image 2" descr="preencoded.png">
            <a:extLst>
              <a:ext uri="{FF2B5EF4-FFF2-40B4-BE49-F238E27FC236}">
                <a16:creationId xmlns:a16="http://schemas.microsoft.com/office/drawing/2014/main" id="{A6A0D755-E9D6-996F-7835-740AC2882E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6321" y="3903727"/>
            <a:ext cx="302561" cy="302561"/>
          </a:xfrm>
          <a:prstGeom prst="rect">
            <a:avLst/>
          </a:prstGeom>
        </p:spPr>
      </p:pic>
      <p:sp>
        <p:nvSpPr>
          <p:cNvPr id="43" name="Shape 12">
            <a:extLst>
              <a:ext uri="{FF2B5EF4-FFF2-40B4-BE49-F238E27FC236}">
                <a16:creationId xmlns:a16="http://schemas.microsoft.com/office/drawing/2014/main" id="{1C39AEE1-AD21-847E-997F-C9557975AF5B}"/>
              </a:ext>
            </a:extLst>
          </p:cNvPr>
          <p:cNvSpPr/>
          <p:nvPr/>
        </p:nvSpPr>
        <p:spPr>
          <a:xfrm>
            <a:off x="1459438" y="1448962"/>
            <a:ext cx="2154216" cy="45719"/>
          </a:xfrm>
          <a:prstGeom prst="roundRect">
            <a:avLst>
              <a:gd name="adj" fmla="val 77423"/>
            </a:avLst>
          </a:prstGeom>
          <a:solidFill>
            <a:srgbClr val="4950BC"/>
          </a:solidFill>
          <a:ln/>
        </p:spPr>
        <p:txBody>
          <a:bodyPr/>
          <a:lstStyle/>
          <a:p>
            <a:endParaRPr lang="en-US"/>
          </a:p>
        </p:txBody>
      </p:sp>
      <p:sp>
        <p:nvSpPr>
          <p:cNvPr id="44" name="Shape 13">
            <a:extLst>
              <a:ext uri="{FF2B5EF4-FFF2-40B4-BE49-F238E27FC236}">
                <a16:creationId xmlns:a16="http://schemas.microsoft.com/office/drawing/2014/main" id="{EB407BD8-43FB-D3E6-6308-7882971B4749}"/>
              </a:ext>
            </a:extLst>
          </p:cNvPr>
          <p:cNvSpPr/>
          <p:nvPr/>
        </p:nvSpPr>
        <p:spPr>
          <a:xfrm>
            <a:off x="786807" y="1416790"/>
            <a:ext cx="401916" cy="156339"/>
          </a:xfrm>
          <a:prstGeom prst="roundRect">
            <a:avLst>
              <a:gd name="adj" fmla="val 135641"/>
            </a:avLst>
          </a:prstGeom>
          <a:solidFill>
            <a:srgbClr val="4950BC"/>
          </a:solidFill>
          <a:ln/>
        </p:spPr>
        <p:txBody>
          <a:bodyPr/>
          <a:lstStyle/>
          <a:p>
            <a:endParaRPr lang="en-US"/>
          </a:p>
        </p:txBody>
      </p:sp>
      <p:pic>
        <p:nvPicPr>
          <p:cNvPr id="45" name="Image 2" descr="preencoded.png">
            <a:extLst>
              <a:ext uri="{FF2B5EF4-FFF2-40B4-BE49-F238E27FC236}">
                <a16:creationId xmlns:a16="http://schemas.microsoft.com/office/drawing/2014/main" id="{085F3168-3801-B3E2-663D-850D0ECBCB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6399" y="1354429"/>
            <a:ext cx="302561" cy="302561"/>
          </a:xfrm>
          <a:prstGeom prst="rect">
            <a:avLst/>
          </a:prstGeom>
        </p:spPr>
      </p:pic>
      <p:sp>
        <p:nvSpPr>
          <p:cNvPr id="46" name="Shape 12">
            <a:extLst>
              <a:ext uri="{FF2B5EF4-FFF2-40B4-BE49-F238E27FC236}">
                <a16:creationId xmlns:a16="http://schemas.microsoft.com/office/drawing/2014/main" id="{44257AC0-7F55-45E3-C83F-4912EB5B413B}"/>
              </a:ext>
            </a:extLst>
          </p:cNvPr>
          <p:cNvSpPr/>
          <p:nvPr/>
        </p:nvSpPr>
        <p:spPr>
          <a:xfrm>
            <a:off x="5236447" y="1463531"/>
            <a:ext cx="2154216" cy="45719"/>
          </a:xfrm>
          <a:prstGeom prst="roundRect">
            <a:avLst>
              <a:gd name="adj" fmla="val 77423"/>
            </a:avLst>
          </a:prstGeom>
          <a:solidFill>
            <a:srgbClr val="4950BC"/>
          </a:solidFill>
          <a:ln/>
        </p:spPr>
        <p:txBody>
          <a:bodyPr/>
          <a:lstStyle/>
          <a:p>
            <a:endParaRPr lang="en-US"/>
          </a:p>
        </p:txBody>
      </p:sp>
      <p:sp>
        <p:nvSpPr>
          <p:cNvPr id="47" name="Shape 13">
            <a:extLst>
              <a:ext uri="{FF2B5EF4-FFF2-40B4-BE49-F238E27FC236}">
                <a16:creationId xmlns:a16="http://schemas.microsoft.com/office/drawing/2014/main" id="{EDFD0BF6-992A-8C20-C427-56B32807DB5D}"/>
              </a:ext>
            </a:extLst>
          </p:cNvPr>
          <p:cNvSpPr/>
          <p:nvPr/>
        </p:nvSpPr>
        <p:spPr>
          <a:xfrm>
            <a:off x="4563816" y="1431359"/>
            <a:ext cx="401916" cy="156339"/>
          </a:xfrm>
          <a:prstGeom prst="roundRect">
            <a:avLst>
              <a:gd name="adj" fmla="val 135641"/>
            </a:avLst>
          </a:prstGeom>
          <a:solidFill>
            <a:srgbClr val="4950BC"/>
          </a:solidFill>
          <a:ln/>
        </p:spPr>
        <p:txBody>
          <a:bodyPr/>
          <a:lstStyle/>
          <a:p>
            <a:endParaRPr lang="en-US"/>
          </a:p>
        </p:txBody>
      </p:sp>
      <p:pic>
        <p:nvPicPr>
          <p:cNvPr id="48" name="Image 2" descr="preencoded.png">
            <a:extLst>
              <a:ext uri="{FF2B5EF4-FFF2-40B4-BE49-F238E27FC236}">
                <a16:creationId xmlns:a16="http://schemas.microsoft.com/office/drawing/2014/main" id="{AFCA3E45-053B-4CE6-4D6C-75BB4C1840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8799" y="1506829"/>
            <a:ext cx="302561" cy="302561"/>
          </a:xfrm>
          <a:prstGeom prst="rect">
            <a:avLst/>
          </a:prstGeom>
        </p:spPr>
      </p:pic>
    </p:spTree>
    <p:extLst>
      <p:ext uri="{BB962C8B-B14F-4D97-AF65-F5344CB8AC3E}">
        <p14:creationId xmlns:p14="http://schemas.microsoft.com/office/powerpoint/2010/main" val="3000154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endParaRPr lang="en-US" sz="1500"/>
          </a:p>
        </p:txBody>
      </p:sp>
      <p:sp>
        <p:nvSpPr>
          <p:cNvPr id="4" name="Text 1"/>
          <p:cNvSpPr/>
          <p:nvPr/>
        </p:nvSpPr>
        <p:spPr>
          <a:xfrm>
            <a:off x="661492" y="1916609"/>
            <a:ext cx="7488436" cy="590649"/>
          </a:xfrm>
          <a:prstGeom prst="rect">
            <a:avLst/>
          </a:prstGeom>
          <a:noFill/>
          <a:ln/>
        </p:spPr>
        <p:txBody>
          <a:bodyPr wrap="none" lIns="0" tIns="0" rIns="0" bIns="0" rtlCol="0" anchor="t"/>
          <a:lstStyle/>
          <a:p>
            <a:pPr>
              <a:lnSpc>
                <a:spcPts val="4625"/>
              </a:lnSpc>
            </a:pPr>
            <a:r>
              <a:rPr lang="en-US" sz="3708" b="1" dirty="0">
                <a:solidFill>
                  <a:srgbClr val="C00000"/>
                </a:solidFill>
                <a:latin typeface="Inter Bold" pitchFamily="34" charset="0"/>
                <a:ea typeface="Inter Bold" pitchFamily="34" charset="-122"/>
                <a:cs typeface="Inter Bold" pitchFamily="34" charset="-120"/>
              </a:rPr>
              <a:t>Guidance for Scrum Aficionados</a:t>
            </a:r>
            <a:endParaRPr lang="en-US" sz="3708" dirty="0">
              <a:solidFill>
                <a:srgbClr val="C00000"/>
              </a:solidFill>
            </a:endParaRPr>
          </a:p>
        </p:txBody>
      </p:sp>
      <p:sp>
        <p:nvSpPr>
          <p:cNvPr id="5" name="Text 2"/>
          <p:cNvSpPr/>
          <p:nvPr/>
        </p:nvSpPr>
        <p:spPr>
          <a:xfrm>
            <a:off x="661492" y="2790726"/>
            <a:ext cx="10869018"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For 30 years, you have been the masters of empiricism. Your journey is not over. It is needed now more than ever.</a:t>
            </a:r>
            <a:endParaRPr lang="en-US" sz="2000" dirty="0"/>
          </a:p>
        </p:txBody>
      </p:sp>
      <p:sp>
        <p:nvSpPr>
          <p:cNvPr id="6" name="Text 3"/>
          <p:cNvSpPr/>
          <p:nvPr/>
        </p:nvSpPr>
        <p:spPr>
          <a:xfrm>
            <a:off x="944960" y="3518396"/>
            <a:ext cx="10585549" cy="755848"/>
          </a:xfrm>
          <a:prstGeom prst="rect">
            <a:avLst/>
          </a:prstGeom>
          <a:noFill/>
          <a:ln/>
        </p:spPr>
        <p:txBody>
          <a:bodyPr wrap="square" lIns="0" tIns="0" rIns="0" bIns="0" rtlCol="0" anchor="t"/>
          <a:lstStyle/>
          <a:p>
            <a:pPr>
              <a:lnSpc>
                <a:spcPts val="2958"/>
              </a:lnSpc>
            </a:pPr>
            <a:r>
              <a:rPr lang="en-US" sz="2000" dirty="0">
                <a:solidFill>
                  <a:srgbClr val="272525"/>
                </a:solidFill>
                <a:latin typeface="Inter" pitchFamily="34" charset="0"/>
                <a:ea typeface="Inter" pitchFamily="34" charset="-122"/>
                <a:cs typeface="Inter" pitchFamily="34" charset="-120"/>
              </a:rPr>
              <a:t>You are not being replaced by AI. Those who accept this mission are being promoted. You are the ones who must teach the AIs, and the world, how to build with purpose.</a:t>
            </a:r>
            <a:endParaRPr lang="en-US" sz="2000" dirty="0"/>
          </a:p>
        </p:txBody>
      </p:sp>
      <p:sp>
        <p:nvSpPr>
          <p:cNvPr id="7" name="Shape 4"/>
          <p:cNvSpPr/>
          <p:nvPr/>
        </p:nvSpPr>
        <p:spPr>
          <a:xfrm>
            <a:off x="661492" y="3305770"/>
            <a:ext cx="25400" cy="1181100"/>
          </a:xfrm>
          <a:prstGeom prst="rect">
            <a:avLst/>
          </a:prstGeom>
          <a:solidFill>
            <a:srgbClr val="4950BC"/>
          </a:solidFill>
          <a:ln/>
        </p:spPr>
        <p:txBody>
          <a:bodyPr/>
          <a:lstStyle/>
          <a:p>
            <a:endParaRPr lang="en-US" sz="1500"/>
          </a:p>
        </p:txBody>
      </p:sp>
      <p:sp>
        <p:nvSpPr>
          <p:cNvPr id="9" name="TextBox 8">
            <a:extLst>
              <a:ext uri="{FF2B5EF4-FFF2-40B4-BE49-F238E27FC236}">
                <a16:creationId xmlns:a16="http://schemas.microsoft.com/office/drawing/2014/main" id="{341E261E-5468-29C2-1842-A5E1F905029D}"/>
              </a:ext>
            </a:extLst>
          </p:cNvPr>
          <p:cNvSpPr txBox="1"/>
          <p:nvPr/>
        </p:nvSpPr>
        <p:spPr>
          <a:xfrm>
            <a:off x="252517" y="6256565"/>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10" name="TextBox 9">
            <a:extLst>
              <a:ext uri="{FF2B5EF4-FFF2-40B4-BE49-F238E27FC236}">
                <a16:creationId xmlns:a16="http://schemas.microsoft.com/office/drawing/2014/main" id="{F5DB8814-DFA2-3B05-2125-20DA600656F5}"/>
              </a:ext>
            </a:extLst>
          </p:cNvPr>
          <p:cNvSpPr txBox="1"/>
          <p:nvPr/>
        </p:nvSpPr>
        <p:spPr>
          <a:xfrm>
            <a:off x="354881" y="6534122"/>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5079" y="491828"/>
            <a:ext cx="8946753" cy="558106"/>
          </a:xfrm>
          <a:prstGeom prst="rect">
            <a:avLst/>
          </a:prstGeom>
          <a:noFill/>
          <a:ln/>
        </p:spPr>
        <p:txBody>
          <a:bodyPr wrap="none" lIns="0" tIns="0" rIns="0" bIns="0" rtlCol="0" anchor="t"/>
          <a:lstStyle/>
          <a:p>
            <a:pPr>
              <a:lnSpc>
                <a:spcPts val="4375"/>
              </a:lnSpc>
            </a:pPr>
            <a:r>
              <a:rPr lang="en-US" sz="3500" b="1" dirty="0">
                <a:solidFill>
                  <a:srgbClr val="000000"/>
                </a:solidFill>
                <a:latin typeface="Inter Bold" pitchFamily="34" charset="0"/>
                <a:ea typeface="Inter Bold" pitchFamily="34" charset="-122"/>
                <a:cs typeface="Inter Bold" pitchFamily="34" charset="-120"/>
              </a:rPr>
              <a:t>Call to Action (For the Next 30 Years)</a:t>
            </a:r>
            <a:endParaRPr lang="en-US" sz="3500" dirty="0"/>
          </a:p>
        </p:txBody>
      </p:sp>
      <p:pic>
        <p:nvPicPr>
          <p:cNvPr id="3"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079" y="1407120"/>
            <a:ext cx="892969" cy="1314847"/>
          </a:xfrm>
          <a:prstGeom prst="rect">
            <a:avLst/>
          </a:prstGeom>
        </p:spPr>
      </p:pic>
      <p:sp>
        <p:nvSpPr>
          <p:cNvPr id="4" name="Text 1"/>
          <p:cNvSpPr/>
          <p:nvPr/>
        </p:nvSpPr>
        <p:spPr>
          <a:xfrm>
            <a:off x="1696641" y="1585714"/>
            <a:ext cx="2299394"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Ethical Guides</a:t>
            </a:r>
            <a:endParaRPr lang="en-US" sz="1750" dirty="0"/>
          </a:p>
        </p:txBody>
      </p:sp>
      <p:sp>
        <p:nvSpPr>
          <p:cNvPr id="5" name="Text 2"/>
          <p:cNvSpPr/>
          <p:nvPr/>
        </p:nvSpPr>
        <p:spPr>
          <a:xfrm>
            <a:off x="1696641" y="1971873"/>
            <a:ext cx="9870282" cy="571500"/>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Champion the Scrum Values—Commitment, Focus, Openness, Respect, Courage. These are the human values that must constrain AI.</a:t>
            </a:r>
            <a:endParaRPr lang="en-US" sz="1375" dirty="0"/>
          </a:p>
        </p:txBody>
      </p:sp>
      <p:pic>
        <p:nvPicPr>
          <p:cNvPr id="6"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079" y="2721968"/>
            <a:ext cx="892969" cy="1071563"/>
          </a:xfrm>
          <a:prstGeom prst="rect">
            <a:avLst/>
          </a:prstGeom>
        </p:spPr>
      </p:pic>
      <p:sp>
        <p:nvSpPr>
          <p:cNvPr id="7" name="Text 3"/>
          <p:cNvSpPr/>
          <p:nvPr/>
        </p:nvSpPr>
        <p:spPr>
          <a:xfrm>
            <a:off x="1696641" y="2900561"/>
            <a:ext cx="3153668"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Master Experimenters</a:t>
            </a:r>
            <a:endParaRPr lang="en-US" sz="1750" dirty="0"/>
          </a:p>
        </p:txBody>
      </p:sp>
      <p:sp>
        <p:nvSpPr>
          <p:cNvPr id="8" name="Text 4"/>
          <p:cNvSpPr/>
          <p:nvPr/>
        </p:nvSpPr>
        <p:spPr>
          <a:xfrm>
            <a:off x="1696641" y="3286720"/>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Use Scrum to test AI's outputs, not just build with AI.</a:t>
            </a:r>
            <a:endParaRPr lang="en-US" sz="1375" dirty="0"/>
          </a:p>
        </p:txBody>
      </p:sp>
      <p:pic>
        <p:nvPicPr>
          <p:cNvPr id="9"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079" y="3793530"/>
            <a:ext cx="892969" cy="1071563"/>
          </a:xfrm>
          <a:prstGeom prst="rect">
            <a:avLst/>
          </a:prstGeom>
        </p:spPr>
      </p:pic>
      <p:sp>
        <p:nvSpPr>
          <p:cNvPr id="10" name="Text 5"/>
          <p:cNvSpPr/>
          <p:nvPr/>
        </p:nvSpPr>
        <p:spPr>
          <a:xfrm>
            <a:off x="1696641" y="3972124"/>
            <a:ext cx="3601740"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"Cognitive Orchestrators"</a:t>
            </a:r>
            <a:endParaRPr lang="en-US" sz="1750" dirty="0"/>
          </a:p>
        </p:txBody>
      </p:sp>
      <p:sp>
        <p:nvSpPr>
          <p:cNvPr id="11" name="Text 6"/>
          <p:cNvSpPr/>
          <p:nvPr/>
        </p:nvSpPr>
        <p:spPr>
          <a:xfrm>
            <a:off x="1696641" y="4358283"/>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Evolve your roles. Start integrating AI into your backlogs and retrospectives today.</a:t>
            </a:r>
            <a:endParaRPr lang="en-US" sz="1375" dirty="0"/>
          </a:p>
        </p:txBody>
      </p:sp>
      <p:pic>
        <p:nvPicPr>
          <p:cNvPr id="12" name="Image 3"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5079" y="4865093"/>
            <a:ext cx="892969" cy="1071563"/>
          </a:xfrm>
          <a:prstGeom prst="rect">
            <a:avLst/>
          </a:prstGeom>
        </p:spPr>
      </p:pic>
      <p:sp>
        <p:nvSpPr>
          <p:cNvPr id="13" name="Text 7"/>
          <p:cNvSpPr/>
          <p:nvPr/>
        </p:nvSpPr>
        <p:spPr>
          <a:xfrm>
            <a:off x="1696641" y="5043686"/>
            <a:ext cx="2232521" cy="279003"/>
          </a:xfrm>
          <a:prstGeom prst="rect">
            <a:avLst/>
          </a:prstGeom>
          <a:noFill/>
          <a:ln/>
        </p:spPr>
        <p:txBody>
          <a:bodyPr wrap="none" lIns="0" tIns="0" rIns="0" bIns="0" rtlCol="0" anchor="t"/>
          <a:lstStyle/>
          <a:p>
            <a:pPr>
              <a:lnSpc>
                <a:spcPts val="2167"/>
              </a:lnSpc>
            </a:pPr>
            <a:r>
              <a:rPr lang="en-US" sz="1750" b="1" dirty="0">
                <a:solidFill>
                  <a:srgbClr val="272525"/>
                </a:solidFill>
                <a:latin typeface="Inter Bold" pitchFamily="34" charset="0"/>
                <a:ea typeface="Inter Bold" pitchFamily="34" charset="-122"/>
                <a:cs typeface="Inter Bold" pitchFamily="34" charset="-120"/>
              </a:rPr>
              <a:t>Be the Teachers</a:t>
            </a:r>
            <a:endParaRPr lang="en-US" sz="1750" dirty="0"/>
          </a:p>
        </p:txBody>
      </p:sp>
      <p:sp>
        <p:nvSpPr>
          <p:cNvPr id="14" name="Text 8"/>
          <p:cNvSpPr/>
          <p:nvPr/>
        </p:nvSpPr>
        <p:spPr>
          <a:xfrm>
            <a:off x="1696641" y="5429845"/>
            <a:ext cx="9870282" cy="285750"/>
          </a:xfrm>
          <a:prstGeom prst="rect">
            <a:avLst/>
          </a:prstGeom>
          <a:noFill/>
          <a:ln/>
        </p:spPr>
        <p:txBody>
          <a:bodyPr wrap="non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We must onboard the AIs into our empirical, ethical framework.</a:t>
            </a:r>
            <a:endParaRPr lang="en-US" sz="137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233492" y="1947169"/>
            <a:ext cx="5884168"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The Future is Hyper-Agile</a:t>
            </a:r>
            <a:endParaRPr lang="en-US" sz="3708" dirty="0"/>
          </a:p>
        </p:txBody>
      </p:sp>
      <p:sp>
        <p:nvSpPr>
          <p:cNvPr id="4" name="Text 1"/>
          <p:cNvSpPr/>
          <p:nvPr/>
        </p:nvSpPr>
        <p:spPr>
          <a:xfrm>
            <a:off x="5233492" y="2821286"/>
            <a:ext cx="6297018" cy="302419"/>
          </a:xfrm>
          <a:prstGeom prst="rect">
            <a:avLst/>
          </a:prstGeom>
          <a:noFill/>
          <a:ln/>
        </p:spPr>
        <p:txBody>
          <a:bodyPr wrap="non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the 1990s, we needed Scrum to deal with the chaos </a:t>
            </a:r>
          </a:p>
          <a:p>
            <a:pPr>
              <a:lnSpc>
                <a:spcPts val="2375"/>
              </a:lnSpc>
            </a:pPr>
            <a:r>
              <a:rPr lang="en-US" sz="2000" dirty="0">
                <a:solidFill>
                  <a:srgbClr val="272525"/>
                </a:solidFill>
                <a:latin typeface="Inter" pitchFamily="34" charset="0"/>
                <a:ea typeface="Inter" pitchFamily="34" charset="-122"/>
                <a:cs typeface="Inter" pitchFamily="34" charset="-120"/>
              </a:rPr>
              <a:t>of the internet.</a:t>
            </a:r>
            <a:endParaRPr lang="en-US" sz="2000" dirty="0"/>
          </a:p>
        </p:txBody>
      </p:sp>
      <p:sp>
        <p:nvSpPr>
          <p:cNvPr id="5" name="Text 2"/>
          <p:cNvSpPr/>
          <p:nvPr/>
        </p:nvSpPr>
        <p:spPr>
          <a:xfrm>
            <a:off x="5233492" y="3498757"/>
            <a:ext cx="6297018" cy="604838"/>
          </a:xfrm>
          <a:prstGeom prst="rect">
            <a:avLst/>
          </a:prstGeom>
          <a:noFill/>
          <a:ln/>
        </p:spPr>
        <p:txBody>
          <a:bodyPr wrap="square" lIns="0" tIns="0" rIns="0" bIns="0" rtlCol="0" anchor="t"/>
          <a:lstStyle/>
          <a:p>
            <a:pPr>
              <a:lnSpc>
                <a:spcPts val="2375"/>
              </a:lnSpc>
            </a:pPr>
            <a:r>
              <a:rPr lang="en-US" sz="2000" dirty="0">
                <a:solidFill>
                  <a:srgbClr val="272525"/>
                </a:solidFill>
                <a:latin typeface="Inter" pitchFamily="34" charset="0"/>
                <a:ea typeface="Inter" pitchFamily="34" charset="-122"/>
                <a:cs typeface="Inter" pitchFamily="34" charset="-120"/>
              </a:rPr>
              <a:t>In the 2040s, we will need Scrum to deal with the complexity of the Singularity.</a:t>
            </a:r>
            <a:endParaRPr lang="en-US" sz="2000" dirty="0"/>
          </a:p>
        </p:txBody>
      </p:sp>
      <p:sp>
        <p:nvSpPr>
          <p:cNvPr id="6" name="Text 3"/>
          <p:cNvSpPr/>
          <p:nvPr/>
        </p:nvSpPr>
        <p:spPr>
          <a:xfrm>
            <a:off x="5233492" y="4478647"/>
            <a:ext cx="6297018" cy="302419"/>
          </a:xfrm>
          <a:prstGeom prst="rect">
            <a:avLst/>
          </a:prstGeom>
          <a:noFill/>
          <a:ln/>
        </p:spPr>
        <p:txBody>
          <a:bodyPr wrap="none" lIns="0" tIns="0" rIns="0" bIns="0" rtlCol="0" anchor="t"/>
          <a:lstStyle/>
          <a:p>
            <a:pPr>
              <a:lnSpc>
                <a:spcPts val="2375"/>
              </a:lnSpc>
            </a:pPr>
            <a:r>
              <a:rPr lang="en-US" sz="2000" b="1" dirty="0">
                <a:solidFill>
                  <a:srgbClr val="272525"/>
                </a:solidFill>
                <a:latin typeface="Inter" pitchFamily="34" charset="0"/>
                <a:ea typeface="Inter" pitchFamily="34" charset="-122"/>
                <a:cs typeface="Inter" pitchFamily="34" charset="-120"/>
              </a:rPr>
              <a:t>The principles are the same. The stakes are infinitely higher.</a:t>
            </a:r>
          </a:p>
          <a:p>
            <a:pPr>
              <a:lnSpc>
                <a:spcPts val="2375"/>
              </a:lnSpc>
            </a:pPr>
            <a:endParaRPr lang="en-US" sz="2000" b="1" dirty="0"/>
          </a:p>
        </p:txBody>
      </p:sp>
      <p:sp>
        <p:nvSpPr>
          <p:cNvPr id="8" name="TextBox 7">
            <a:extLst>
              <a:ext uri="{FF2B5EF4-FFF2-40B4-BE49-F238E27FC236}">
                <a16:creationId xmlns:a16="http://schemas.microsoft.com/office/drawing/2014/main" id="{455055CE-EA4D-D52B-D154-0DA7C829A403}"/>
              </a:ext>
            </a:extLst>
          </p:cNvPr>
          <p:cNvSpPr txBox="1"/>
          <p:nvPr/>
        </p:nvSpPr>
        <p:spPr>
          <a:xfrm>
            <a:off x="8806970" y="6214764"/>
            <a:ext cx="3127779" cy="307777"/>
          </a:xfrm>
          <a:prstGeom prst="rect">
            <a:avLst/>
          </a:prstGeom>
          <a:noFill/>
        </p:spPr>
        <p:txBody>
          <a:bodyPr wrap="none" rtlCol="0">
            <a:spAutoFit/>
          </a:bodyPr>
          <a:lstStyle/>
          <a:p>
            <a:r>
              <a:rPr lang="en-US" sz="1400" b="1" dirty="0" err="1"/>
              <a:t>scrum</a:t>
            </a:r>
            <a:r>
              <a:rPr lang="en-US" sz="1400" b="1" dirty="0" err="1">
                <a:solidFill>
                  <a:srgbClr val="C00000"/>
                </a:solidFill>
              </a:rPr>
              <a:t>AI</a:t>
            </a:r>
            <a:r>
              <a:rPr lang="en-US" sz="1400" b="1" dirty="0" err="1"/>
              <a:t>.org</a:t>
            </a:r>
            <a:r>
              <a:rPr lang="en-US" sz="1400" b="1" dirty="0"/>
              <a:t> </a:t>
            </a:r>
            <a:r>
              <a:rPr lang="en-US" sz="1200" b="1" dirty="0">
                <a:solidFill>
                  <a:srgbClr val="C00000"/>
                </a:solidFill>
              </a:rPr>
              <a:t>powered by </a:t>
            </a:r>
            <a:r>
              <a:rPr lang="en-US" sz="1200" b="1" dirty="0" err="1">
                <a:solidFill>
                  <a:srgbClr val="C00000"/>
                </a:solidFill>
              </a:rPr>
              <a:t>scruminc</a:t>
            </a:r>
            <a:endParaRPr lang="en-US" sz="1200" b="1" dirty="0">
              <a:solidFill>
                <a:srgbClr val="C00000"/>
              </a:solidFill>
            </a:endParaRPr>
          </a:p>
        </p:txBody>
      </p:sp>
      <p:sp>
        <p:nvSpPr>
          <p:cNvPr id="9" name="TextBox 8">
            <a:extLst>
              <a:ext uri="{FF2B5EF4-FFF2-40B4-BE49-F238E27FC236}">
                <a16:creationId xmlns:a16="http://schemas.microsoft.com/office/drawing/2014/main" id="{CD115D2D-F3BF-D2DA-576C-9CA0FD6D086C}"/>
              </a:ext>
            </a:extLst>
          </p:cNvPr>
          <p:cNvSpPr txBox="1"/>
          <p:nvPr/>
        </p:nvSpPr>
        <p:spPr>
          <a:xfrm>
            <a:off x="8909334" y="6492321"/>
            <a:ext cx="1833285" cy="120418"/>
          </a:xfrm>
          <a:prstGeom prst="rect">
            <a:avLst/>
          </a:prstGeom>
        </p:spPr>
        <p:txBody>
          <a:bodyPr lIns="0" tIns="0" rIns="0" bIns="0" rtlCol="0" anchor="t">
            <a:spAutoFit/>
          </a:bodyPr>
          <a:lstStyle/>
          <a:p>
            <a:pPr defTabSz="609630">
              <a:lnSpc>
                <a:spcPts val="1025"/>
              </a:lnSpc>
            </a:pPr>
            <a:r>
              <a:rPr lang="en-US" sz="732" dirty="0">
                <a:solidFill>
                  <a:srgbClr val="000000"/>
                </a:solidFill>
                <a:latin typeface="Open Sans"/>
                <a:ea typeface="Open Sans"/>
                <a:cs typeface="Open Sans"/>
                <a:sym typeface="Open Sans"/>
              </a:rPr>
              <a:t>1993 - 2025 Jeff Sutherland &amp; Scrum Inc.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47197"/>
          </a:schemeClr>
        </a:solidFill>
        <a:effectLst/>
      </p:bgPr>
    </p:bg>
    <p:spTree>
      <p:nvGrpSpPr>
        <p:cNvPr id="1" name=""/>
        <p:cNvGrpSpPr/>
        <p:nvPr/>
      </p:nvGrpSpPr>
      <p:grpSpPr>
        <a:xfrm>
          <a:off x="0" y="0"/>
          <a:ext cx="0" cy="0"/>
          <a:chOff x="0" y="0"/>
          <a:chExt cx="0" cy="0"/>
        </a:xfrm>
      </p:grpSpPr>
      <p:sp>
        <p:nvSpPr>
          <p:cNvPr id="3" name="Shape 0"/>
          <p:cNvSpPr/>
          <p:nvPr/>
        </p:nvSpPr>
        <p:spPr>
          <a:xfrm>
            <a:off x="974557" y="3123704"/>
            <a:ext cx="12192000" cy="6858000"/>
          </a:xfrm>
          <a:prstGeom prst="rect">
            <a:avLst/>
          </a:prstGeom>
          <a:noFill/>
          <a:ln/>
        </p:spPr>
        <p:txBody>
          <a:bodyPr/>
          <a:lstStyle/>
          <a:p>
            <a:endParaRPr lang="en-US" sz="1500"/>
          </a:p>
        </p:txBody>
      </p:sp>
      <p:sp>
        <p:nvSpPr>
          <p:cNvPr id="4" name="Text 1"/>
          <p:cNvSpPr/>
          <p:nvPr/>
        </p:nvSpPr>
        <p:spPr>
          <a:xfrm>
            <a:off x="1420635" y="1409714"/>
            <a:ext cx="5256411" cy="590649"/>
          </a:xfrm>
          <a:prstGeom prst="rect">
            <a:avLst/>
          </a:prstGeom>
          <a:noFill/>
          <a:ln/>
        </p:spPr>
        <p:txBody>
          <a:bodyPr wrap="none" lIns="0" tIns="0" rIns="0" bIns="0" rtlCol="0" anchor="t"/>
          <a:lstStyle/>
          <a:p>
            <a:pPr algn="ctr">
              <a:lnSpc>
                <a:spcPts val="4625"/>
              </a:lnSpc>
            </a:pPr>
            <a:r>
              <a:rPr lang="en-US" sz="3708" b="1" dirty="0">
                <a:solidFill>
                  <a:srgbClr val="000000"/>
                </a:solidFill>
                <a:latin typeface="Inter Bold" pitchFamily="34" charset="0"/>
                <a:ea typeface="Inter Bold" pitchFamily="34" charset="-122"/>
                <a:cs typeface="Inter Bold" pitchFamily="34" charset="-120"/>
              </a:rPr>
              <a:t>Give Thanks for Scrum</a:t>
            </a:r>
            <a:endParaRPr lang="en-US" sz="3708" dirty="0"/>
          </a:p>
        </p:txBody>
      </p:sp>
      <p:sp>
        <p:nvSpPr>
          <p:cNvPr id="5" name="Text 2"/>
          <p:cNvSpPr/>
          <p:nvPr/>
        </p:nvSpPr>
        <p:spPr>
          <a:xfrm>
            <a:off x="-1186632" y="2821285"/>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For 30 years, Scrum helped us build the world.</a:t>
            </a:r>
            <a:endParaRPr lang="en-US" sz="2000" dirty="0"/>
          </a:p>
        </p:txBody>
      </p:sp>
      <p:sp>
        <p:nvSpPr>
          <p:cNvPr id="6" name="Text 3"/>
          <p:cNvSpPr/>
          <p:nvPr/>
        </p:nvSpPr>
        <p:spPr>
          <a:xfrm>
            <a:off x="-1186632" y="3336330"/>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For the next 30, Scrum will help us guide the future.</a:t>
            </a:r>
            <a:endParaRPr lang="en-US" sz="2000" dirty="0"/>
          </a:p>
        </p:txBody>
      </p:sp>
      <p:sp>
        <p:nvSpPr>
          <p:cNvPr id="7" name="Text 4"/>
          <p:cNvSpPr/>
          <p:nvPr/>
        </p:nvSpPr>
        <p:spPr>
          <a:xfrm>
            <a:off x="-1186632" y="3851374"/>
            <a:ext cx="10869018" cy="302419"/>
          </a:xfrm>
          <a:prstGeom prst="rect">
            <a:avLst/>
          </a:prstGeom>
          <a:noFill/>
          <a:ln/>
        </p:spPr>
        <p:txBody>
          <a:bodyPr wrap="none" lIns="0" tIns="0" rIns="0" bIns="0" rtlCol="0" anchor="t"/>
          <a:lstStyle/>
          <a:p>
            <a:pPr algn="ctr">
              <a:lnSpc>
                <a:spcPts val="2375"/>
              </a:lnSpc>
            </a:pPr>
            <a:r>
              <a:rPr lang="en-US" sz="2000" dirty="0">
                <a:solidFill>
                  <a:srgbClr val="272525"/>
                </a:solidFill>
                <a:latin typeface="Inter" pitchFamily="34" charset="0"/>
                <a:ea typeface="Inter" pitchFamily="34" charset="-122"/>
                <a:cs typeface="Inter" pitchFamily="34" charset="-120"/>
              </a:rPr>
              <a:t>The journey continues. Thank you for being its guardians.</a:t>
            </a:r>
            <a:endParaRPr lang="en-US" sz="2000" dirty="0"/>
          </a:p>
        </p:txBody>
      </p:sp>
      <p:pic>
        <p:nvPicPr>
          <p:cNvPr id="11" name="Picture 10">
            <a:extLst>
              <a:ext uri="{FF2B5EF4-FFF2-40B4-BE49-F238E27FC236}">
                <a16:creationId xmlns:a16="http://schemas.microsoft.com/office/drawing/2014/main" id="{AF9C2A1C-9F61-5F76-74CE-2183644233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1197" y="1411796"/>
            <a:ext cx="4153568" cy="4153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9486" y="512068"/>
            <a:ext cx="4756051" cy="579933"/>
          </a:xfrm>
          <a:prstGeom prst="rect">
            <a:avLst/>
          </a:prstGeom>
          <a:noFill/>
          <a:ln/>
        </p:spPr>
        <p:txBody>
          <a:bodyPr wrap="none" lIns="0" tIns="0" rIns="0" bIns="0" rtlCol="0" anchor="t"/>
          <a:lstStyle/>
          <a:p>
            <a:pPr>
              <a:lnSpc>
                <a:spcPts val="4541"/>
              </a:lnSpc>
            </a:pPr>
            <a:r>
              <a:rPr lang="en-US" sz="3625" b="1" dirty="0">
                <a:solidFill>
                  <a:srgbClr val="C00000"/>
                </a:solidFill>
                <a:latin typeface="Inter Bold" pitchFamily="34" charset="0"/>
                <a:ea typeface="Inter Bold" pitchFamily="34" charset="-122"/>
                <a:cs typeface="Inter Bold" pitchFamily="34" charset="-120"/>
              </a:rPr>
              <a:t>Our 60-Year Journey</a:t>
            </a:r>
            <a:endParaRPr lang="en-US" sz="3625" dirty="0">
              <a:solidFill>
                <a:srgbClr val="C00000"/>
              </a:solidFill>
            </a:endParaRPr>
          </a:p>
        </p:txBody>
      </p:sp>
      <p:sp>
        <p:nvSpPr>
          <p:cNvPr id="3" name="Text 1"/>
          <p:cNvSpPr/>
          <p:nvPr/>
        </p:nvSpPr>
        <p:spPr>
          <a:xfrm>
            <a:off x="649486" y="1463080"/>
            <a:ext cx="10893028" cy="296863"/>
          </a:xfrm>
          <a:prstGeom prst="rect">
            <a:avLst/>
          </a:prstGeom>
          <a:noFill/>
          <a:ln/>
        </p:spPr>
        <p:txBody>
          <a:bodyPr wrap="none" lIns="0" tIns="0" rIns="0" bIns="0" rtlCol="0" anchor="t"/>
          <a:lstStyle/>
          <a:p>
            <a:pPr>
              <a:lnSpc>
                <a:spcPts val="2333"/>
              </a:lnSpc>
            </a:pPr>
            <a:r>
              <a:rPr lang="en-US" i="1" dirty="0">
                <a:solidFill>
                  <a:srgbClr val="272525"/>
                </a:solidFill>
                <a:latin typeface="Inter" pitchFamily="34" charset="0"/>
                <a:ea typeface="Inter" pitchFamily="34" charset="-122"/>
                <a:cs typeface="Inter" pitchFamily="34" charset="-120"/>
              </a:rPr>
              <a:t>A heartfelt "Thank You" to everyone here. Many of you have been on this journey for 30 years.</a:t>
            </a:r>
            <a:endParaRPr lang="en-US" i="1" dirty="0"/>
          </a:p>
        </p:txBody>
      </p:sp>
      <p:sp>
        <p:nvSpPr>
          <p:cNvPr id="4" name="Shape 2"/>
          <p:cNvSpPr/>
          <p:nvPr/>
        </p:nvSpPr>
        <p:spPr>
          <a:xfrm>
            <a:off x="6083300" y="1968699"/>
            <a:ext cx="25400" cy="3425428"/>
          </a:xfrm>
          <a:prstGeom prst="roundRect">
            <a:avLst>
              <a:gd name="adj" fmla="val 306876"/>
            </a:avLst>
          </a:prstGeom>
          <a:solidFill>
            <a:srgbClr val="C0C1D7"/>
          </a:solidFill>
          <a:ln/>
        </p:spPr>
        <p:txBody>
          <a:bodyPr/>
          <a:lstStyle/>
          <a:p>
            <a:endParaRPr lang="en-US" sz="1500"/>
          </a:p>
        </p:txBody>
      </p:sp>
      <p:sp>
        <p:nvSpPr>
          <p:cNvPr id="6" name="Text 4"/>
          <p:cNvSpPr/>
          <p:nvPr/>
        </p:nvSpPr>
        <p:spPr>
          <a:xfrm>
            <a:off x="3080147" y="2160588"/>
            <a:ext cx="2804914" cy="289918"/>
          </a:xfrm>
          <a:prstGeom prst="rect">
            <a:avLst/>
          </a:prstGeom>
          <a:noFill/>
          <a:ln/>
        </p:spPr>
        <p:txBody>
          <a:bodyPr wrap="none" lIns="0" tIns="0" rIns="0" bIns="0" rtlCol="0" anchor="t"/>
          <a:lstStyle/>
          <a:p>
            <a:pPr algn="r">
              <a:lnSpc>
                <a:spcPts val="2250"/>
              </a:lnSpc>
            </a:pPr>
            <a:r>
              <a:rPr lang="en-US" sz="1792" b="1" dirty="0">
                <a:solidFill>
                  <a:srgbClr val="272525"/>
                </a:solidFill>
                <a:latin typeface="Inter Bold" pitchFamily="34" charset="0"/>
                <a:ea typeface="Inter Bold" pitchFamily="34" charset="-122"/>
                <a:cs typeface="Inter Bold" pitchFamily="34" charset="-120"/>
              </a:rPr>
              <a:t>The Last 30 (1995-2025)</a:t>
            </a:r>
            <a:endParaRPr lang="en-US" sz="1792" dirty="0"/>
          </a:p>
        </p:txBody>
      </p:sp>
      <p:sp>
        <p:nvSpPr>
          <p:cNvPr id="7" name="Text 5"/>
          <p:cNvSpPr/>
          <p:nvPr/>
        </p:nvSpPr>
        <p:spPr>
          <a:xfrm>
            <a:off x="815975" y="2561828"/>
            <a:ext cx="5069086" cy="593725"/>
          </a:xfrm>
          <a:prstGeom prst="rect">
            <a:avLst/>
          </a:prstGeom>
          <a:noFill/>
          <a:ln/>
        </p:spPr>
        <p:txBody>
          <a:bodyPr wrap="square" lIns="0" tIns="0" rIns="0" bIns="0" rtlCol="0" anchor="t"/>
          <a:lstStyle/>
          <a:p>
            <a:pPr algn="r">
              <a:lnSpc>
                <a:spcPts val="2333"/>
              </a:lnSpc>
            </a:pPr>
            <a:r>
              <a:rPr lang="en-US" sz="1458" dirty="0">
                <a:solidFill>
                  <a:srgbClr val="272525"/>
                </a:solidFill>
                <a:latin typeface="Inter" pitchFamily="34" charset="0"/>
                <a:ea typeface="Inter" pitchFamily="34" charset="-122"/>
                <a:cs typeface="Inter" pitchFamily="34" charset="-120"/>
              </a:rPr>
              <a:t>We used Scrum to master Digital Transformation. We changed how the world builds software.</a:t>
            </a:r>
            <a:endParaRPr lang="en-US" sz="1458" dirty="0"/>
          </a:p>
        </p:txBody>
      </p:sp>
      <p:sp>
        <p:nvSpPr>
          <p:cNvPr id="8" name="Shape 6"/>
          <p:cNvSpPr/>
          <p:nvPr/>
        </p:nvSpPr>
        <p:spPr>
          <a:xfrm>
            <a:off x="6121401" y="3718520"/>
            <a:ext cx="5446514" cy="1675607"/>
          </a:xfrm>
          <a:prstGeom prst="rect">
            <a:avLst/>
          </a:prstGeom>
          <a:solidFill>
            <a:srgbClr val="DADBF1"/>
          </a:solidFill>
          <a:ln w="7620">
            <a:solidFill>
              <a:srgbClr val="C0C1D7"/>
            </a:solidFill>
            <a:prstDash val="solid"/>
          </a:ln>
        </p:spPr>
        <p:txBody>
          <a:bodyPr/>
          <a:lstStyle/>
          <a:p>
            <a:endParaRPr lang="en-US" sz="1500"/>
          </a:p>
        </p:txBody>
      </p:sp>
      <p:sp>
        <p:nvSpPr>
          <p:cNvPr id="9" name="Text 7"/>
          <p:cNvSpPr/>
          <p:nvPr/>
        </p:nvSpPr>
        <p:spPr>
          <a:xfrm>
            <a:off x="6306939" y="3910409"/>
            <a:ext cx="2902843" cy="289918"/>
          </a:xfrm>
          <a:prstGeom prst="rect">
            <a:avLst/>
          </a:prstGeom>
          <a:noFill/>
          <a:ln/>
        </p:spPr>
        <p:txBody>
          <a:bodyPr wrap="none" lIns="0" tIns="0" rIns="0" bIns="0" rtlCol="0" anchor="t"/>
          <a:lstStyle/>
          <a:p>
            <a:pPr>
              <a:lnSpc>
                <a:spcPts val="2250"/>
              </a:lnSpc>
            </a:pPr>
            <a:r>
              <a:rPr lang="en-US" sz="1792" b="1" dirty="0">
                <a:solidFill>
                  <a:srgbClr val="272525"/>
                </a:solidFill>
                <a:latin typeface="Inter Bold" pitchFamily="34" charset="0"/>
                <a:ea typeface="Inter Bold" pitchFamily="34" charset="-122"/>
                <a:cs typeface="Inter Bold" pitchFamily="34" charset="-120"/>
              </a:rPr>
              <a:t>The Next 30 (2025-2055)</a:t>
            </a:r>
            <a:endParaRPr lang="en-US" sz="1792" dirty="0"/>
          </a:p>
        </p:txBody>
      </p:sp>
      <p:sp>
        <p:nvSpPr>
          <p:cNvPr id="10" name="Text 8"/>
          <p:cNvSpPr/>
          <p:nvPr/>
        </p:nvSpPr>
        <p:spPr>
          <a:xfrm>
            <a:off x="6306940" y="4311650"/>
            <a:ext cx="5069086" cy="890588"/>
          </a:xfrm>
          <a:prstGeom prst="rect">
            <a:avLst/>
          </a:prstGeom>
          <a:noFill/>
          <a:ln/>
        </p:spPr>
        <p:txBody>
          <a:bodyPr wrap="square" lIns="0" tIns="0" rIns="0" bIns="0" rtlCol="0" anchor="t"/>
          <a:lstStyle/>
          <a:p>
            <a:pPr>
              <a:lnSpc>
                <a:spcPts val="2333"/>
              </a:lnSpc>
            </a:pPr>
            <a:r>
              <a:rPr lang="en-US" sz="1458" dirty="0">
                <a:solidFill>
                  <a:srgbClr val="272525"/>
                </a:solidFill>
                <a:latin typeface="Inter" pitchFamily="34" charset="0"/>
                <a:ea typeface="Inter" pitchFamily="34" charset="-122"/>
                <a:cs typeface="Inter" pitchFamily="34" charset="-120"/>
              </a:rPr>
              <a:t>We must use Scrum to master Human-AI Symbiosis. We will change how humanity co-exists with superintelligence.</a:t>
            </a:r>
            <a:endParaRPr lang="en-US" sz="1458" dirty="0"/>
          </a:p>
        </p:txBody>
      </p:sp>
      <p:sp>
        <p:nvSpPr>
          <p:cNvPr id="11" name="Text 9"/>
          <p:cNvSpPr/>
          <p:nvPr/>
        </p:nvSpPr>
        <p:spPr>
          <a:xfrm>
            <a:off x="649486" y="5602883"/>
            <a:ext cx="10893028" cy="296863"/>
          </a:xfrm>
          <a:prstGeom prst="rect">
            <a:avLst/>
          </a:prstGeom>
          <a:noFill/>
          <a:ln/>
        </p:spPr>
        <p:txBody>
          <a:bodyPr wrap="none" lIns="0" tIns="0" rIns="0" bIns="0" rtlCol="0" anchor="t"/>
          <a:lstStyle/>
          <a:p>
            <a:pPr>
              <a:lnSpc>
                <a:spcPts val="2333"/>
              </a:lnSpc>
            </a:pPr>
            <a:r>
              <a:rPr lang="en-US" i="1" dirty="0">
                <a:solidFill>
                  <a:srgbClr val="272525"/>
                </a:solidFill>
                <a:latin typeface="Inter" pitchFamily="34" charset="0"/>
                <a:ea typeface="Inter" pitchFamily="34" charset="-122"/>
                <a:cs typeface="Inter" pitchFamily="34" charset="-120"/>
              </a:rPr>
              <a:t>The journey is not over; it's entering its most critical phase.</a:t>
            </a:r>
            <a:endParaRPr lang="en-US" i="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a line&#10;&#10;AI-generated content may be incorrect.">
            <a:extLst>
              <a:ext uri="{FF2B5EF4-FFF2-40B4-BE49-F238E27FC236}">
                <a16:creationId xmlns:a16="http://schemas.microsoft.com/office/drawing/2014/main" id="{7ACE0C05-A5DF-1D6D-8BAA-CC321FFB88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4975" y="0"/>
            <a:ext cx="9242050" cy="6372186"/>
          </a:xfrm>
          <a:prstGeom prst="rect">
            <a:avLst/>
          </a:prstGeom>
        </p:spPr>
      </p:pic>
    </p:spTree>
    <p:extLst>
      <p:ext uri="{BB962C8B-B14F-4D97-AF65-F5344CB8AC3E}">
        <p14:creationId xmlns:p14="http://schemas.microsoft.com/office/powerpoint/2010/main" val="35390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2BC3-F261-FFAB-3956-43004CE6C1EB}"/>
              </a:ext>
            </a:extLst>
          </p:cNvPr>
          <p:cNvSpPr>
            <a:spLocks noGrp="1"/>
          </p:cNvSpPr>
          <p:nvPr>
            <p:ph type="title"/>
          </p:nvPr>
        </p:nvSpPr>
        <p:spPr>
          <a:xfrm>
            <a:off x="956302" y="450144"/>
            <a:ext cx="11049000" cy="727075"/>
          </a:xfrm>
        </p:spPr>
        <p:txBody>
          <a:bodyPr/>
          <a:lstStyle/>
          <a:p>
            <a:r>
              <a:rPr lang="en-US" dirty="0">
                <a:solidFill>
                  <a:srgbClr val="C00000"/>
                </a:solidFill>
              </a:rPr>
              <a:t>The Harbinger: Ray Kurzweil</a:t>
            </a:r>
          </a:p>
        </p:txBody>
      </p:sp>
      <p:sp>
        <p:nvSpPr>
          <p:cNvPr id="3" name="Slide Number Placeholder 2">
            <a:extLst>
              <a:ext uri="{FF2B5EF4-FFF2-40B4-BE49-F238E27FC236}">
                <a16:creationId xmlns:a16="http://schemas.microsoft.com/office/drawing/2014/main" id="{BE8106D9-C1C2-9909-630B-C52196AAEA7B}"/>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6" name="Text 1">
            <a:extLst>
              <a:ext uri="{FF2B5EF4-FFF2-40B4-BE49-F238E27FC236}">
                <a16:creationId xmlns:a16="http://schemas.microsoft.com/office/drawing/2014/main" id="{BC001D8F-11E8-5966-50EF-E84C8958FB6A}"/>
              </a:ext>
            </a:extLst>
          </p:cNvPr>
          <p:cNvSpPr/>
          <p:nvPr/>
        </p:nvSpPr>
        <p:spPr>
          <a:xfrm>
            <a:off x="3325564" y="1135238"/>
            <a:ext cx="13836729" cy="181451"/>
          </a:xfrm>
          <a:prstGeom prst="rect">
            <a:avLst/>
          </a:prstGeom>
          <a:noFill/>
          <a:ln/>
        </p:spPr>
        <p:txBody>
          <a:bodyPr wrap="none" lIns="0" tIns="0" rIns="0" bIns="0" rtlCol="0" anchor="t"/>
          <a:lstStyle/>
          <a:p>
            <a:pPr marL="0" indent="0" algn="l">
              <a:lnSpc>
                <a:spcPts val="1400"/>
              </a:lnSpc>
              <a:buNone/>
            </a:pPr>
            <a:r>
              <a:rPr lang="en-US" dirty="0">
                <a:solidFill>
                  <a:srgbClr val="272525"/>
                </a:solidFill>
                <a:latin typeface="Inter" pitchFamily="34" charset="0"/>
                <a:ea typeface="Inter" pitchFamily="34" charset="-122"/>
                <a:cs typeface="Inter" pitchFamily="34" charset="-120"/>
              </a:rPr>
              <a:t>Who is this man and why does his forecast define our next 30 years?</a:t>
            </a:r>
            <a:endParaRPr lang="en-US" dirty="0"/>
          </a:p>
        </p:txBody>
      </p:sp>
      <p:sp>
        <p:nvSpPr>
          <p:cNvPr id="9" name="Text 4">
            <a:extLst>
              <a:ext uri="{FF2B5EF4-FFF2-40B4-BE49-F238E27FC236}">
                <a16:creationId xmlns:a16="http://schemas.microsoft.com/office/drawing/2014/main" id="{ED9B9F00-9F54-CB22-F58B-550C4CFC792D}"/>
              </a:ext>
            </a:extLst>
          </p:cNvPr>
          <p:cNvSpPr/>
          <p:nvPr/>
        </p:nvSpPr>
        <p:spPr>
          <a:xfrm>
            <a:off x="6594768" y="5514465"/>
            <a:ext cx="1064498" cy="177165"/>
          </a:xfrm>
          <a:prstGeom prst="rect">
            <a:avLst/>
          </a:prstGeom>
          <a:noFill/>
          <a:ln/>
        </p:spPr>
        <p:txBody>
          <a:bodyPr wrap="none" lIns="0" tIns="0" rIns="0" bIns="0" rtlCol="0" anchor="t"/>
          <a:lstStyle/>
          <a:p>
            <a:pPr marL="0" indent="0" algn="l">
              <a:lnSpc>
                <a:spcPts val="1350"/>
              </a:lnSpc>
              <a:buNone/>
            </a:pPr>
            <a:r>
              <a:rPr lang="en-US" sz="2800" b="1" dirty="0">
                <a:solidFill>
                  <a:srgbClr val="000000"/>
                </a:solidFill>
                <a:latin typeface="Inter Bold" pitchFamily="34" charset="0"/>
                <a:ea typeface="Inter Bold" pitchFamily="34" charset="-122"/>
                <a:cs typeface="Inter Bold" pitchFamily="34" charset="-120"/>
              </a:rPr>
              <a:t>What:</a:t>
            </a:r>
            <a:endParaRPr lang="en-US" sz="2800" dirty="0"/>
          </a:p>
        </p:txBody>
      </p:sp>
      <p:sp>
        <p:nvSpPr>
          <p:cNvPr id="14" name="Text 2">
            <a:extLst>
              <a:ext uri="{FF2B5EF4-FFF2-40B4-BE49-F238E27FC236}">
                <a16:creationId xmlns:a16="http://schemas.microsoft.com/office/drawing/2014/main" id="{B6500B29-EFD8-AC3B-D244-288AEA9D0D07}"/>
              </a:ext>
            </a:extLst>
          </p:cNvPr>
          <p:cNvSpPr/>
          <p:nvPr/>
        </p:nvSpPr>
        <p:spPr>
          <a:xfrm>
            <a:off x="333836" y="5497271"/>
            <a:ext cx="1417558" cy="177165"/>
          </a:xfrm>
          <a:prstGeom prst="rect">
            <a:avLst/>
          </a:prstGeom>
          <a:noFill/>
          <a:ln/>
        </p:spPr>
        <p:txBody>
          <a:bodyPr wrap="none" lIns="0" tIns="0" rIns="0" bIns="0" rtlCol="0" anchor="t"/>
          <a:lstStyle/>
          <a:p>
            <a:pPr marL="0" indent="0" algn="l">
              <a:lnSpc>
                <a:spcPts val="1350"/>
              </a:lnSpc>
              <a:buNone/>
            </a:pPr>
            <a:r>
              <a:rPr lang="en-US" sz="2800" b="1" dirty="0">
                <a:solidFill>
                  <a:srgbClr val="000000"/>
                </a:solidFill>
                <a:latin typeface="Inter Bold" pitchFamily="34" charset="0"/>
                <a:ea typeface="Inter Bold" pitchFamily="34" charset="-122"/>
                <a:cs typeface="Inter Bold" pitchFamily="34" charset="-120"/>
              </a:rPr>
              <a:t>Who:</a:t>
            </a:r>
            <a:endParaRPr lang="en-US" sz="2800" dirty="0"/>
          </a:p>
        </p:txBody>
      </p:sp>
      <p:sp>
        <p:nvSpPr>
          <p:cNvPr id="19" name="TextBox 18">
            <a:extLst>
              <a:ext uri="{FF2B5EF4-FFF2-40B4-BE49-F238E27FC236}">
                <a16:creationId xmlns:a16="http://schemas.microsoft.com/office/drawing/2014/main" id="{D55920AC-8455-45E9-1C69-16989210DF7B}"/>
              </a:ext>
            </a:extLst>
          </p:cNvPr>
          <p:cNvSpPr txBox="1"/>
          <p:nvPr/>
        </p:nvSpPr>
        <p:spPr>
          <a:xfrm>
            <a:off x="6594768" y="5674435"/>
            <a:ext cx="5189511" cy="923330"/>
          </a:xfrm>
          <a:prstGeom prst="rect">
            <a:avLst/>
          </a:prstGeom>
          <a:noFill/>
        </p:spPr>
        <p:txBody>
          <a:bodyPr wrap="square" rtlCol="0">
            <a:spAutoFit/>
          </a:bodyPr>
          <a:lstStyle/>
          <a:p>
            <a:r>
              <a:rPr lang="en-US" dirty="0">
                <a:solidFill>
                  <a:srgbClr val="272525"/>
                </a:solidFill>
                <a:latin typeface="Inter" pitchFamily="34" charset="0"/>
                <a:ea typeface="Inter" pitchFamily="34" charset="-122"/>
                <a:cs typeface="Inter" pitchFamily="34" charset="-120"/>
              </a:rPr>
              <a:t>He is the most prominent proponent of "The Law of Accelerating Returns."</a:t>
            </a:r>
            <a:endParaRPr lang="en-US" dirty="0"/>
          </a:p>
          <a:p>
            <a:endParaRPr lang="en-US" dirty="0"/>
          </a:p>
        </p:txBody>
      </p:sp>
      <p:sp>
        <p:nvSpPr>
          <p:cNvPr id="22" name="TextBox 21">
            <a:extLst>
              <a:ext uri="{FF2B5EF4-FFF2-40B4-BE49-F238E27FC236}">
                <a16:creationId xmlns:a16="http://schemas.microsoft.com/office/drawing/2014/main" id="{732638FA-FB94-7A13-EE03-21AC19748488}"/>
              </a:ext>
            </a:extLst>
          </p:cNvPr>
          <p:cNvSpPr txBox="1"/>
          <p:nvPr/>
        </p:nvSpPr>
        <p:spPr>
          <a:xfrm>
            <a:off x="244938" y="5636741"/>
            <a:ext cx="6374647" cy="646331"/>
          </a:xfrm>
          <a:prstGeom prst="rect">
            <a:avLst/>
          </a:prstGeom>
          <a:noFill/>
        </p:spPr>
        <p:txBody>
          <a:bodyPr wrap="square" rtlCol="0">
            <a:spAutoFit/>
          </a:bodyPr>
          <a:lstStyle/>
          <a:p>
            <a:r>
              <a:rPr lang="en-US" dirty="0">
                <a:solidFill>
                  <a:srgbClr val="272525"/>
                </a:solidFill>
                <a:latin typeface="Inter" pitchFamily="34" charset="0"/>
                <a:ea typeface="Inter" pitchFamily="34" charset="-122"/>
                <a:cs typeface="Inter" pitchFamily="34" charset="-120"/>
              </a:rPr>
              <a:t>Director of Engineering at Google, renowned inventor (flatbed scanners, text-to-speech), and one of the world's leading futurists</a:t>
            </a:r>
            <a:endParaRPr lang="en-US" dirty="0"/>
          </a:p>
        </p:txBody>
      </p:sp>
      <p:pic>
        <p:nvPicPr>
          <p:cNvPr id="4" name="Picture 3">
            <a:extLst>
              <a:ext uri="{FF2B5EF4-FFF2-40B4-BE49-F238E27FC236}">
                <a16:creationId xmlns:a16="http://schemas.microsoft.com/office/drawing/2014/main" id="{26AD15F2-D96A-A8F7-37C2-A6EB6FC289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881717"/>
            <a:ext cx="7772400" cy="3094566"/>
          </a:xfrm>
          <a:prstGeom prst="rect">
            <a:avLst/>
          </a:prstGeom>
        </p:spPr>
      </p:pic>
    </p:spTree>
    <p:extLst>
      <p:ext uri="{BB962C8B-B14F-4D97-AF65-F5344CB8AC3E}">
        <p14:creationId xmlns:p14="http://schemas.microsoft.com/office/powerpoint/2010/main" val="34615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D001-4384-4D64-EDCE-15AA01FAAA51}"/>
              </a:ext>
            </a:extLst>
          </p:cNvPr>
          <p:cNvSpPr>
            <a:spLocks noGrp="1"/>
          </p:cNvSpPr>
          <p:nvPr>
            <p:ph type="title"/>
          </p:nvPr>
        </p:nvSpPr>
        <p:spPr>
          <a:xfrm>
            <a:off x="571499" y="473430"/>
            <a:ext cx="11049000" cy="727075"/>
          </a:xfrm>
        </p:spPr>
        <p:txBody>
          <a:bodyPr/>
          <a:lstStyle/>
          <a:p>
            <a:r>
              <a:rPr lang="en-US" b="1" dirty="0">
                <a:solidFill>
                  <a:srgbClr val="C00000"/>
                </a:solidFill>
                <a:latin typeface="Inter Bold" pitchFamily="34" charset="0"/>
                <a:ea typeface="Inter Bold" pitchFamily="34" charset="-122"/>
                <a:cs typeface="Inter Bold" pitchFamily="34" charset="-120"/>
              </a:rPr>
              <a:t>Why We Listen: The Law of Accelerating Returns</a:t>
            </a:r>
            <a:br>
              <a:rPr lang="en-US" dirty="0">
                <a:solidFill>
                  <a:srgbClr val="C00000"/>
                </a:solidFill>
              </a:rPr>
            </a:br>
            <a:endParaRPr lang="en-US" dirty="0">
              <a:solidFill>
                <a:srgbClr val="C00000"/>
              </a:solidFill>
            </a:endParaRPr>
          </a:p>
        </p:txBody>
      </p:sp>
      <p:sp>
        <p:nvSpPr>
          <p:cNvPr id="3" name="Slide Number Placeholder 2">
            <a:extLst>
              <a:ext uri="{FF2B5EF4-FFF2-40B4-BE49-F238E27FC236}">
                <a16:creationId xmlns:a16="http://schemas.microsoft.com/office/drawing/2014/main" id="{8894A089-5BD2-1972-61E1-BF4B00933102}"/>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17" name="Text 1">
            <a:extLst>
              <a:ext uri="{FF2B5EF4-FFF2-40B4-BE49-F238E27FC236}">
                <a16:creationId xmlns:a16="http://schemas.microsoft.com/office/drawing/2014/main" id="{1B75764D-7362-F0A3-9515-E1E782497A0C}"/>
              </a:ext>
            </a:extLst>
          </p:cNvPr>
          <p:cNvSpPr/>
          <p:nvPr/>
        </p:nvSpPr>
        <p:spPr>
          <a:xfrm>
            <a:off x="571500" y="1279917"/>
            <a:ext cx="13302853" cy="365125"/>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Why is he "probably right"? His track record.</a:t>
            </a:r>
            <a:endParaRPr lang="en-US" sz="1700" dirty="0"/>
          </a:p>
        </p:txBody>
      </p:sp>
      <p:sp>
        <p:nvSpPr>
          <p:cNvPr id="18" name="Shape 2">
            <a:extLst>
              <a:ext uri="{FF2B5EF4-FFF2-40B4-BE49-F238E27FC236}">
                <a16:creationId xmlns:a16="http://schemas.microsoft.com/office/drawing/2014/main" id="{FA97AF68-0B95-99FA-5DC0-5C597410551A}"/>
              </a:ext>
            </a:extLst>
          </p:cNvPr>
          <p:cNvSpPr/>
          <p:nvPr/>
        </p:nvSpPr>
        <p:spPr>
          <a:xfrm>
            <a:off x="571499" y="1808364"/>
            <a:ext cx="5569973" cy="4026947"/>
          </a:xfrm>
          <a:prstGeom prst="roundRect">
            <a:avLst>
              <a:gd name="adj" fmla="val 2381"/>
            </a:avLst>
          </a:prstGeom>
          <a:solidFill>
            <a:srgbClr val="FFFFFF"/>
          </a:solidFill>
          <a:ln w="30480">
            <a:solidFill>
              <a:srgbClr val="C0C1D7"/>
            </a:solidFill>
            <a:prstDash val="solid"/>
          </a:ln>
        </p:spPr>
        <p:txBody>
          <a:bodyPr/>
          <a:lstStyle/>
          <a:p>
            <a:endParaRPr lang="en-US"/>
          </a:p>
        </p:txBody>
      </p:sp>
      <p:sp>
        <p:nvSpPr>
          <p:cNvPr id="19" name="Shape 3">
            <a:extLst>
              <a:ext uri="{FF2B5EF4-FFF2-40B4-BE49-F238E27FC236}">
                <a16:creationId xmlns:a16="http://schemas.microsoft.com/office/drawing/2014/main" id="{94819701-A95B-8E3E-B002-ACECB759A1EC}"/>
              </a:ext>
            </a:extLst>
          </p:cNvPr>
          <p:cNvSpPr/>
          <p:nvPr/>
        </p:nvSpPr>
        <p:spPr>
          <a:xfrm>
            <a:off x="575647" y="1826840"/>
            <a:ext cx="5565825" cy="684830"/>
          </a:xfrm>
          <a:prstGeom prst="roundRect">
            <a:avLst>
              <a:gd name="adj" fmla="val 8357"/>
            </a:avLst>
          </a:prstGeom>
          <a:solidFill>
            <a:srgbClr val="54F3D5"/>
          </a:solidFill>
          <a:ln/>
        </p:spPr>
        <p:txBody>
          <a:bodyPr/>
          <a:lstStyle/>
          <a:p>
            <a:endParaRPr lang="en-US"/>
          </a:p>
        </p:txBody>
      </p:sp>
      <p:pic>
        <p:nvPicPr>
          <p:cNvPr id="20" name="Image 0" descr="preencoded.png">
            <a:extLst>
              <a:ext uri="{FF2B5EF4-FFF2-40B4-BE49-F238E27FC236}">
                <a16:creationId xmlns:a16="http://schemas.microsoft.com/office/drawing/2014/main" id="{2D2A3AEA-3F90-5D87-A57A-4E119266F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1262" y="2967706"/>
            <a:ext cx="342352" cy="342352"/>
          </a:xfrm>
          <a:prstGeom prst="rect">
            <a:avLst/>
          </a:prstGeom>
        </p:spPr>
      </p:pic>
      <p:sp>
        <p:nvSpPr>
          <p:cNvPr id="21" name="Text 4">
            <a:extLst>
              <a:ext uri="{FF2B5EF4-FFF2-40B4-BE49-F238E27FC236}">
                <a16:creationId xmlns:a16="http://schemas.microsoft.com/office/drawing/2014/main" id="{BE50E986-8398-FFEF-875B-A198B7DFC984}"/>
              </a:ext>
            </a:extLst>
          </p:cNvPr>
          <p:cNvSpPr/>
          <p:nvPr/>
        </p:nvSpPr>
        <p:spPr>
          <a:xfrm>
            <a:off x="738281" y="2749161"/>
            <a:ext cx="2738204" cy="356695"/>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Inter Bold" pitchFamily="34" charset="0"/>
                <a:ea typeface="Inter Bold" pitchFamily="34" charset="-122"/>
                <a:cs typeface="Inter Bold" pitchFamily="34" charset="-120"/>
              </a:rPr>
              <a:t>The Theory</a:t>
            </a:r>
            <a:endParaRPr lang="en-US" sz="2100" dirty="0"/>
          </a:p>
        </p:txBody>
      </p:sp>
      <p:sp>
        <p:nvSpPr>
          <p:cNvPr id="22" name="Text 5">
            <a:extLst>
              <a:ext uri="{FF2B5EF4-FFF2-40B4-BE49-F238E27FC236}">
                <a16:creationId xmlns:a16="http://schemas.microsoft.com/office/drawing/2014/main" id="{ADED2ADC-BE5A-D31E-3717-EF6D843C27E4}"/>
              </a:ext>
            </a:extLst>
          </p:cNvPr>
          <p:cNvSpPr/>
          <p:nvPr/>
        </p:nvSpPr>
        <p:spPr>
          <a:xfrm>
            <a:off x="738281" y="3426093"/>
            <a:ext cx="5010774" cy="730251"/>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Technological progress is exponential, not linear. It builds on itself, and the rate of change accelerates.</a:t>
            </a:r>
            <a:endParaRPr lang="en-US" sz="1700" dirty="0"/>
          </a:p>
        </p:txBody>
      </p:sp>
      <p:sp>
        <p:nvSpPr>
          <p:cNvPr id="23" name="Shape 6">
            <a:extLst>
              <a:ext uri="{FF2B5EF4-FFF2-40B4-BE49-F238E27FC236}">
                <a16:creationId xmlns:a16="http://schemas.microsoft.com/office/drawing/2014/main" id="{70E2BB80-10B2-AED3-5F66-3070B1568726}"/>
              </a:ext>
            </a:extLst>
          </p:cNvPr>
          <p:cNvSpPr/>
          <p:nvPr/>
        </p:nvSpPr>
        <p:spPr>
          <a:xfrm>
            <a:off x="6374634" y="1792060"/>
            <a:ext cx="5565826" cy="4026948"/>
          </a:xfrm>
          <a:prstGeom prst="roundRect">
            <a:avLst>
              <a:gd name="adj" fmla="val 2381"/>
            </a:avLst>
          </a:prstGeom>
          <a:solidFill>
            <a:srgbClr val="FFFFFF"/>
          </a:solidFill>
          <a:ln w="30480">
            <a:solidFill>
              <a:srgbClr val="C0C1D7"/>
            </a:solidFill>
            <a:prstDash val="solid"/>
          </a:ln>
        </p:spPr>
        <p:txBody>
          <a:bodyPr/>
          <a:lstStyle/>
          <a:p>
            <a:endParaRPr lang="en-US"/>
          </a:p>
        </p:txBody>
      </p:sp>
      <p:sp>
        <p:nvSpPr>
          <p:cNvPr id="24" name="Shape 7">
            <a:extLst>
              <a:ext uri="{FF2B5EF4-FFF2-40B4-BE49-F238E27FC236}">
                <a16:creationId xmlns:a16="http://schemas.microsoft.com/office/drawing/2014/main" id="{67614634-703C-6F48-A6AC-E58D58DED3FF}"/>
              </a:ext>
            </a:extLst>
          </p:cNvPr>
          <p:cNvSpPr/>
          <p:nvPr/>
        </p:nvSpPr>
        <p:spPr>
          <a:xfrm>
            <a:off x="6378781" y="1785410"/>
            <a:ext cx="5561679" cy="684830"/>
          </a:xfrm>
          <a:prstGeom prst="roundRect">
            <a:avLst>
              <a:gd name="adj" fmla="val 8357"/>
            </a:avLst>
          </a:prstGeom>
          <a:solidFill>
            <a:srgbClr val="B12945"/>
          </a:solidFill>
          <a:ln/>
        </p:spPr>
        <p:txBody>
          <a:bodyPr/>
          <a:lstStyle/>
          <a:p>
            <a:endParaRPr lang="en-US"/>
          </a:p>
        </p:txBody>
      </p:sp>
      <p:pic>
        <p:nvPicPr>
          <p:cNvPr id="25" name="Image 1" descr="preencoded.png">
            <a:extLst>
              <a:ext uri="{FF2B5EF4-FFF2-40B4-BE49-F238E27FC236}">
                <a16:creationId xmlns:a16="http://schemas.microsoft.com/office/drawing/2014/main" id="{450F147B-D9F5-B9C2-31DC-2DBC5311C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8405" y="2967706"/>
            <a:ext cx="342352" cy="342352"/>
          </a:xfrm>
          <a:prstGeom prst="rect">
            <a:avLst/>
          </a:prstGeom>
        </p:spPr>
      </p:pic>
      <p:sp>
        <p:nvSpPr>
          <p:cNvPr id="26" name="Text 8">
            <a:extLst>
              <a:ext uri="{FF2B5EF4-FFF2-40B4-BE49-F238E27FC236}">
                <a16:creationId xmlns:a16="http://schemas.microsoft.com/office/drawing/2014/main" id="{8EE3D654-D0E4-44EB-87B3-B5238CF49105}"/>
              </a:ext>
            </a:extLst>
          </p:cNvPr>
          <p:cNvSpPr/>
          <p:nvPr/>
        </p:nvSpPr>
        <p:spPr>
          <a:xfrm>
            <a:off x="6907388" y="2761141"/>
            <a:ext cx="2738204" cy="356695"/>
          </a:xfrm>
          <a:prstGeom prst="rect">
            <a:avLst/>
          </a:prstGeom>
          <a:noFill/>
          <a:ln/>
        </p:spPr>
        <p:txBody>
          <a:bodyPr wrap="none" lIns="0" tIns="0" rIns="0" bIns="0" rtlCol="0" anchor="t"/>
          <a:lstStyle/>
          <a:p>
            <a:pPr marL="0" indent="0" algn="l">
              <a:lnSpc>
                <a:spcPts val="2650"/>
              </a:lnSpc>
              <a:buNone/>
            </a:pPr>
            <a:r>
              <a:rPr lang="en-US" sz="2100" b="1" dirty="0">
                <a:solidFill>
                  <a:srgbClr val="272525"/>
                </a:solidFill>
                <a:latin typeface="Inter Bold" pitchFamily="34" charset="0"/>
                <a:ea typeface="Inter Bold" pitchFamily="34" charset="-122"/>
                <a:cs typeface="Inter Bold" pitchFamily="34" charset="-120"/>
              </a:rPr>
              <a:t>The Track Record</a:t>
            </a:r>
            <a:endParaRPr lang="en-US" sz="2100" dirty="0"/>
          </a:p>
        </p:txBody>
      </p:sp>
      <p:sp>
        <p:nvSpPr>
          <p:cNvPr id="27" name="Text 9">
            <a:extLst>
              <a:ext uri="{FF2B5EF4-FFF2-40B4-BE49-F238E27FC236}">
                <a16:creationId xmlns:a16="http://schemas.microsoft.com/office/drawing/2014/main" id="{66415AAE-7175-4E8F-D918-B165597E841F}"/>
              </a:ext>
            </a:extLst>
          </p:cNvPr>
          <p:cNvSpPr/>
          <p:nvPr/>
        </p:nvSpPr>
        <p:spPr>
          <a:xfrm>
            <a:off x="6907389" y="3408737"/>
            <a:ext cx="4713112" cy="1825627"/>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Kurzweil has made 147 predictions for 2009 back in the 1990s. The Result: By 2010, he had an 86% accuracy rate. He predicted a computer would beat a world chess champion by 1998 (it happened in 1997). He predicted the rise of portable, internet-connected devices.</a:t>
            </a:r>
            <a:endParaRPr lang="en-US" sz="1700" dirty="0"/>
          </a:p>
        </p:txBody>
      </p:sp>
      <p:sp>
        <p:nvSpPr>
          <p:cNvPr id="28" name="Text 10">
            <a:extLst>
              <a:ext uri="{FF2B5EF4-FFF2-40B4-BE49-F238E27FC236}">
                <a16:creationId xmlns:a16="http://schemas.microsoft.com/office/drawing/2014/main" id="{76762CE7-1CCF-92FE-B233-DC3AD6D9C4AC}"/>
              </a:ext>
            </a:extLst>
          </p:cNvPr>
          <p:cNvSpPr/>
          <p:nvPr/>
        </p:nvSpPr>
        <p:spPr>
          <a:xfrm>
            <a:off x="6907388" y="5990298"/>
            <a:ext cx="6042065" cy="365125"/>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Inter" pitchFamily="34" charset="0"/>
                <a:ea typeface="Inter" pitchFamily="34" charset="-122"/>
                <a:cs typeface="Inter" pitchFamily="34" charset="-120"/>
              </a:rPr>
              <a:t>When he makes a forecast, we must listen.</a:t>
            </a:r>
            <a:endParaRPr lang="en-US" sz="1700" dirty="0"/>
          </a:p>
        </p:txBody>
      </p:sp>
    </p:spTree>
    <p:extLst>
      <p:ext uri="{BB962C8B-B14F-4D97-AF65-F5344CB8AC3E}">
        <p14:creationId xmlns:p14="http://schemas.microsoft.com/office/powerpoint/2010/main" val="55472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D0E2-753D-D186-FD18-396D59AA88D2}"/>
              </a:ext>
            </a:extLst>
          </p:cNvPr>
          <p:cNvSpPr>
            <a:spLocks noGrp="1"/>
          </p:cNvSpPr>
          <p:nvPr>
            <p:ph type="title"/>
          </p:nvPr>
        </p:nvSpPr>
        <p:spPr/>
        <p:txBody>
          <a:bodyPr/>
          <a:lstStyle/>
          <a:p>
            <a:r>
              <a:rPr lang="en-US" dirty="0"/>
              <a:t>Artificial General Intelligence (AGI) by 2029</a:t>
            </a:r>
          </a:p>
        </p:txBody>
      </p:sp>
      <p:sp>
        <p:nvSpPr>
          <p:cNvPr id="3" name="Slide Number Placeholder 2">
            <a:extLst>
              <a:ext uri="{FF2B5EF4-FFF2-40B4-BE49-F238E27FC236}">
                <a16:creationId xmlns:a16="http://schemas.microsoft.com/office/drawing/2014/main" id="{BB2DC69F-DD0E-CEDE-6AD2-4CDC5F281713}"/>
              </a:ext>
            </a:extLst>
          </p:cNvPr>
          <p:cNvSpPr>
            <a:spLocks noGrp="1"/>
          </p:cNvSpPr>
          <p:nvPr>
            <p:ph type="sldNum" sz="quarter" idx="12"/>
          </p:nvPr>
        </p:nvSpPr>
        <p:spPr/>
        <p:txBody>
          <a:bodyPr/>
          <a:lstStyle/>
          <a:p>
            <a:fld id="{48F63A3B-78C7-47BE-AE5E-E10140E04643}" type="slidenum">
              <a:rPr lang="en-US" smtClean="0"/>
              <a:t>7</a:t>
            </a:fld>
            <a:endParaRPr lang="en-US"/>
          </a:p>
        </p:txBody>
      </p:sp>
      <p:pic>
        <p:nvPicPr>
          <p:cNvPr id="7" name="Picture 6">
            <a:extLst>
              <a:ext uri="{FF2B5EF4-FFF2-40B4-BE49-F238E27FC236}">
                <a16:creationId xmlns:a16="http://schemas.microsoft.com/office/drawing/2014/main" id="{0894EB42-C12D-A513-4187-595D81DB2C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3090" y="1069976"/>
            <a:ext cx="5094520" cy="5094520"/>
          </a:xfrm>
          <a:prstGeom prst="rect">
            <a:avLst/>
          </a:prstGeom>
        </p:spPr>
      </p:pic>
      <p:sp>
        <p:nvSpPr>
          <p:cNvPr id="8" name="TextBox 7">
            <a:extLst>
              <a:ext uri="{FF2B5EF4-FFF2-40B4-BE49-F238E27FC236}">
                <a16:creationId xmlns:a16="http://schemas.microsoft.com/office/drawing/2014/main" id="{DFAD0171-8AD4-6D03-A696-D3B4FCB9B2FF}"/>
              </a:ext>
            </a:extLst>
          </p:cNvPr>
          <p:cNvSpPr txBox="1"/>
          <p:nvPr/>
        </p:nvSpPr>
        <p:spPr>
          <a:xfrm>
            <a:off x="7724273" y="1804738"/>
            <a:ext cx="4090737" cy="1938992"/>
          </a:xfrm>
          <a:prstGeom prst="rect">
            <a:avLst/>
          </a:prstGeom>
          <a:noFill/>
        </p:spPr>
        <p:txBody>
          <a:bodyPr wrap="square" rtlCol="0">
            <a:spAutoFit/>
          </a:bodyPr>
          <a:lstStyle/>
          <a:p>
            <a:r>
              <a:rPr lang="en-US" sz="2000" dirty="0"/>
              <a:t>Smarter than the smartest human</a:t>
            </a:r>
          </a:p>
          <a:p>
            <a:endParaRPr lang="en-US" sz="2000" dirty="0"/>
          </a:p>
          <a:p>
            <a:r>
              <a:rPr lang="en-US" sz="2000" b="1" i="1" dirty="0"/>
              <a:t>All computers become smarter than the smartest human</a:t>
            </a:r>
          </a:p>
        </p:txBody>
      </p:sp>
    </p:spTree>
    <p:extLst>
      <p:ext uri="{BB962C8B-B14F-4D97-AF65-F5344CB8AC3E}">
        <p14:creationId xmlns:p14="http://schemas.microsoft.com/office/powerpoint/2010/main" val="414860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AFF9C-E020-FADA-4841-52F85F6205D8}"/>
              </a:ext>
            </a:extLst>
          </p:cNvPr>
          <p:cNvSpPr>
            <a:spLocks noGrp="1"/>
          </p:cNvSpPr>
          <p:nvPr>
            <p:ph type="sldNum" sz="quarter" idx="12"/>
          </p:nvPr>
        </p:nvSpPr>
        <p:spPr/>
        <p:txBody>
          <a:bodyPr/>
          <a:lstStyle/>
          <a:p>
            <a:fld id="{48F63A3B-78C7-47BE-AE5E-E10140E04643}" type="slidenum">
              <a:rPr lang="en-US" smtClean="0"/>
              <a:t>8</a:t>
            </a:fld>
            <a:endParaRPr lang="en-US"/>
          </a:p>
        </p:txBody>
      </p:sp>
      <p:sp>
        <p:nvSpPr>
          <p:cNvPr id="8" name="TextBox 7">
            <a:extLst>
              <a:ext uri="{FF2B5EF4-FFF2-40B4-BE49-F238E27FC236}">
                <a16:creationId xmlns:a16="http://schemas.microsoft.com/office/drawing/2014/main" id="{D3FC2D60-52DE-5AAE-E89C-BC98B844AE2B}"/>
              </a:ext>
            </a:extLst>
          </p:cNvPr>
          <p:cNvSpPr txBox="1"/>
          <p:nvPr/>
        </p:nvSpPr>
        <p:spPr>
          <a:xfrm>
            <a:off x="3012282" y="578423"/>
            <a:ext cx="8432131" cy="586956"/>
          </a:xfrm>
          <a:prstGeom prst="rect">
            <a:avLst/>
          </a:prstGeom>
          <a:noFill/>
        </p:spPr>
        <p:txBody>
          <a:bodyPr wrap="square">
            <a:spAutoFit/>
          </a:bodyPr>
          <a:lstStyle/>
          <a:p>
            <a:pPr>
              <a:lnSpc>
                <a:spcPts val="3875"/>
              </a:lnSpc>
            </a:pPr>
            <a:r>
              <a:rPr lang="en-US" sz="3200" b="1" dirty="0">
                <a:solidFill>
                  <a:srgbClr val="C00000"/>
                </a:solidFill>
                <a:latin typeface="Inter Bold" pitchFamily="34" charset="0"/>
                <a:ea typeface="Inter Bold" pitchFamily="34" charset="-122"/>
                <a:cs typeface="Inter Bold" pitchFamily="34" charset="-120"/>
              </a:rPr>
              <a:t>Longevity Escape Velocity by 2032</a:t>
            </a:r>
            <a:endParaRPr lang="en-US" sz="3200" dirty="0">
              <a:solidFill>
                <a:srgbClr val="C00000"/>
              </a:solidFill>
            </a:endParaRPr>
          </a:p>
        </p:txBody>
      </p:sp>
      <p:pic>
        <p:nvPicPr>
          <p:cNvPr id="10" name="Picture 9" descr="A screenshot of a computer&#10;&#10;AI-generated content may be incorrect.">
            <a:extLst>
              <a:ext uri="{FF2B5EF4-FFF2-40B4-BE49-F238E27FC236}">
                <a16:creationId xmlns:a16="http://schemas.microsoft.com/office/drawing/2014/main" id="{1952024C-FB65-62F1-EB7C-9E825A969F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7626" y="1464845"/>
            <a:ext cx="7772400" cy="4426217"/>
          </a:xfrm>
          <a:prstGeom prst="rect">
            <a:avLst/>
          </a:prstGeom>
        </p:spPr>
      </p:pic>
    </p:spTree>
    <p:extLst>
      <p:ext uri="{BB962C8B-B14F-4D97-AF65-F5344CB8AC3E}">
        <p14:creationId xmlns:p14="http://schemas.microsoft.com/office/powerpoint/2010/main" val="4095970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0"/>
            <a:ext cx="4572000" cy="6861770"/>
          </a:xfrm>
          <a:prstGeom prst="rect">
            <a:avLst/>
          </a:prstGeom>
        </p:spPr>
      </p:pic>
      <p:sp>
        <p:nvSpPr>
          <p:cNvPr id="3" name="Text 0"/>
          <p:cNvSpPr/>
          <p:nvPr/>
        </p:nvSpPr>
        <p:spPr>
          <a:xfrm>
            <a:off x="556121" y="436959"/>
            <a:ext cx="6507758" cy="993180"/>
          </a:xfrm>
          <a:prstGeom prst="rect">
            <a:avLst/>
          </a:prstGeom>
          <a:noFill/>
          <a:ln/>
        </p:spPr>
        <p:txBody>
          <a:bodyPr wrap="square" lIns="0" tIns="0" rIns="0" bIns="0" rtlCol="0" anchor="t"/>
          <a:lstStyle/>
          <a:p>
            <a:pPr>
              <a:lnSpc>
                <a:spcPts val="3875"/>
              </a:lnSpc>
            </a:pPr>
            <a:r>
              <a:rPr lang="en-US" sz="3125" b="1" dirty="0">
                <a:solidFill>
                  <a:srgbClr val="C00000"/>
                </a:solidFill>
                <a:latin typeface="Inter Bold" pitchFamily="34" charset="0"/>
                <a:ea typeface="Inter Bold" pitchFamily="34" charset="-122"/>
                <a:cs typeface="Inter Bold" pitchFamily="34" charset="-120"/>
              </a:rPr>
              <a:t>The Singularity: AGI Escape Velocity by 2045</a:t>
            </a:r>
            <a:endParaRPr lang="en-US" sz="3125" dirty="0">
              <a:solidFill>
                <a:srgbClr val="C00000"/>
              </a:solidFill>
            </a:endParaRPr>
          </a:p>
        </p:txBody>
      </p:sp>
      <p:sp>
        <p:nvSpPr>
          <p:cNvPr id="5" name="Shape 2"/>
          <p:cNvSpPr/>
          <p:nvPr/>
        </p:nvSpPr>
        <p:spPr>
          <a:xfrm>
            <a:off x="556121" y="1714638"/>
            <a:ext cx="6507758" cy="953592"/>
          </a:xfrm>
          <a:prstGeom prst="roundRect">
            <a:avLst>
              <a:gd name="adj" fmla="val 6999"/>
            </a:avLst>
          </a:prstGeom>
          <a:solidFill>
            <a:srgbClr val="FFFFFF"/>
          </a:solidFill>
          <a:ln w="22860">
            <a:solidFill>
              <a:srgbClr val="C0C1D7"/>
            </a:solidFill>
            <a:prstDash val="solid"/>
          </a:ln>
        </p:spPr>
        <p:txBody>
          <a:bodyPr/>
          <a:lstStyle/>
          <a:p>
            <a:endParaRPr lang="en-US" sz="2000"/>
          </a:p>
        </p:txBody>
      </p:sp>
      <p:sp>
        <p:nvSpPr>
          <p:cNvPr id="6" name="Shape 3"/>
          <p:cNvSpPr/>
          <p:nvPr/>
        </p:nvSpPr>
        <p:spPr>
          <a:xfrm>
            <a:off x="556121" y="1708484"/>
            <a:ext cx="635595" cy="915492"/>
          </a:xfrm>
          <a:prstGeom prst="roundRect">
            <a:avLst>
              <a:gd name="adj" fmla="val 6904"/>
            </a:avLst>
          </a:prstGeom>
          <a:solidFill>
            <a:srgbClr val="DADBF1"/>
          </a:solidFill>
          <a:ln/>
        </p:spPr>
        <p:txBody>
          <a:bodyPr/>
          <a:lstStyle/>
          <a:p>
            <a:endParaRPr lang="en-US" sz="1500"/>
          </a:p>
        </p:txBody>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582" y="2047019"/>
            <a:ext cx="238323" cy="238323"/>
          </a:xfrm>
          <a:prstGeom prst="rect">
            <a:avLst/>
          </a:prstGeom>
        </p:spPr>
      </p:pic>
      <p:sp>
        <p:nvSpPr>
          <p:cNvPr id="8" name="Text 4"/>
          <p:cNvSpPr/>
          <p:nvPr/>
        </p:nvSpPr>
        <p:spPr>
          <a:xfrm>
            <a:off x="1350566" y="1867334"/>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Singularity</a:t>
            </a:r>
            <a:endParaRPr lang="en-US" sz="2000" dirty="0"/>
          </a:p>
        </p:txBody>
      </p:sp>
      <p:sp>
        <p:nvSpPr>
          <p:cNvPr id="9" name="Text 5"/>
          <p:cNvSpPr/>
          <p:nvPr/>
        </p:nvSpPr>
        <p:spPr>
          <a:xfrm>
            <a:off x="1350566" y="2094909"/>
            <a:ext cx="5516364" cy="254298"/>
          </a:xfrm>
          <a:prstGeom prst="rect">
            <a:avLst/>
          </a:prstGeom>
          <a:noFill/>
          <a:ln/>
        </p:spPr>
        <p:txBody>
          <a:bodyPr wrap="non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Kurzweil's biggest prediction, a pivotal moment in </a:t>
            </a:r>
          </a:p>
          <a:p>
            <a:pPr>
              <a:lnSpc>
                <a:spcPts val="2000"/>
              </a:lnSpc>
            </a:pPr>
            <a:r>
              <a:rPr lang="en-US" sz="2000" dirty="0">
                <a:solidFill>
                  <a:srgbClr val="272525"/>
                </a:solidFill>
                <a:latin typeface="Inter" pitchFamily="34" charset="0"/>
                <a:ea typeface="Inter" pitchFamily="34" charset="-122"/>
                <a:cs typeface="Inter" pitchFamily="34" charset="-120"/>
              </a:rPr>
              <a:t>human history.</a:t>
            </a:r>
            <a:endParaRPr lang="en-US" sz="2000" dirty="0"/>
          </a:p>
        </p:txBody>
      </p:sp>
      <p:sp>
        <p:nvSpPr>
          <p:cNvPr id="10" name="Shape 6"/>
          <p:cNvSpPr/>
          <p:nvPr/>
        </p:nvSpPr>
        <p:spPr>
          <a:xfrm>
            <a:off x="537071" y="2801874"/>
            <a:ext cx="6507758" cy="953592"/>
          </a:xfrm>
          <a:prstGeom prst="roundRect">
            <a:avLst>
              <a:gd name="adj" fmla="val 6999"/>
            </a:avLst>
          </a:prstGeom>
          <a:solidFill>
            <a:srgbClr val="FFFFFF"/>
          </a:solidFill>
          <a:ln w="22860">
            <a:solidFill>
              <a:srgbClr val="C0C1D7"/>
            </a:solidFill>
            <a:prstDash val="solid"/>
          </a:ln>
        </p:spPr>
        <p:txBody>
          <a:bodyPr/>
          <a:lstStyle/>
          <a:p>
            <a:endParaRPr lang="en-US" sz="2000"/>
          </a:p>
        </p:txBody>
      </p:sp>
      <p:sp>
        <p:nvSpPr>
          <p:cNvPr id="11" name="Shape 7"/>
          <p:cNvSpPr/>
          <p:nvPr/>
        </p:nvSpPr>
        <p:spPr>
          <a:xfrm>
            <a:off x="556121" y="2820925"/>
            <a:ext cx="635595" cy="915492"/>
          </a:xfrm>
          <a:prstGeom prst="roundRect">
            <a:avLst>
              <a:gd name="adj" fmla="val 6904"/>
            </a:avLst>
          </a:prstGeom>
          <a:solidFill>
            <a:srgbClr val="DADBF1"/>
          </a:solidFill>
          <a:ln/>
        </p:spPr>
        <p:txBody>
          <a:bodyPr/>
          <a:lstStyle/>
          <a:p>
            <a:endParaRPr lang="en-US" sz="1500"/>
          </a:p>
        </p:txBody>
      </p:sp>
      <p:pic>
        <p:nvPicPr>
          <p:cNvPr id="12"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582" y="3159460"/>
            <a:ext cx="238323" cy="238323"/>
          </a:xfrm>
          <a:prstGeom prst="rect">
            <a:avLst/>
          </a:prstGeom>
        </p:spPr>
      </p:pic>
      <p:sp>
        <p:nvSpPr>
          <p:cNvPr id="13" name="Text 8"/>
          <p:cNvSpPr/>
          <p:nvPr/>
        </p:nvSpPr>
        <p:spPr>
          <a:xfrm>
            <a:off x="1350566" y="2979774"/>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Date</a:t>
            </a:r>
            <a:endParaRPr lang="en-US" sz="2000" dirty="0"/>
          </a:p>
        </p:txBody>
      </p:sp>
      <p:sp>
        <p:nvSpPr>
          <p:cNvPr id="14" name="Text 9"/>
          <p:cNvSpPr/>
          <p:nvPr/>
        </p:nvSpPr>
        <p:spPr>
          <a:xfrm>
            <a:off x="1350566" y="3323270"/>
            <a:ext cx="5516364" cy="254298"/>
          </a:xfrm>
          <a:prstGeom prst="rect">
            <a:avLst/>
          </a:prstGeom>
          <a:noFill/>
          <a:ln/>
        </p:spPr>
        <p:txBody>
          <a:bodyPr wrap="non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Circa 2045.</a:t>
            </a:r>
            <a:endParaRPr lang="en-US" sz="2000" dirty="0"/>
          </a:p>
        </p:txBody>
      </p:sp>
      <p:sp>
        <p:nvSpPr>
          <p:cNvPr id="15" name="Shape 10"/>
          <p:cNvSpPr/>
          <p:nvPr/>
        </p:nvSpPr>
        <p:spPr>
          <a:xfrm>
            <a:off x="537071" y="3914316"/>
            <a:ext cx="6507758" cy="1716484"/>
          </a:xfrm>
          <a:prstGeom prst="roundRect">
            <a:avLst>
              <a:gd name="adj" fmla="val 3888"/>
            </a:avLst>
          </a:prstGeom>
          <a:solidFill>
            <a:srgbClr val="FFFFFF"/>
          </a:solidFill>
          <a:ln w="22860">
            <a:solidFill>
              <a:srgbClr val="C0C1D7"/>
            </a:solidFill>
            <a:prstDash val="solid"/>
          </a:ln>
        </p:spPr>
        <p:txBody>
          <a:bodyPr/>
          <a:lstStyle/>
          <a:p>
            <a:endParaRPr lang="en-US" sz="2000"/>
          </a:p>
        </p:txBody>
      </p:sp>
      <p:sp>
        <p:nvSpPr>
          <p:cNvPr id="16" name="Shape 11"/>
          <p:cNvSpPr/>
          <p:nvPr/>
        </p:nvSpPr>
        <p:spPr>
          <a:xfrm>
            <a:off x="556121" y="3933366"/>
            <a:ext cx="635595" cy="1678384"/>
          </a:xfrm>
          <a:prstGeom prst="roundRect">
            <a:avLst>
              <a:gd name="adj" fmla="val 6904"/>
            </a:avLst>
          </a:prstGeom>
          <a:solidFill>
            <a:srgbClr val="DADBF1"/>
          </a:solidFill>
          <a:ln/>
        </p:spPr>
        <p:txBody>
          <a:bodyPr/>
          <a:lstStyle/>
          <a:p>
            <a:endParaRPr lang="en-US" sz="1500"/>
          </a:p>
        </p:txBody>
      </p:sp>
      <p:pic>
        <p:nvPicPr>
          <p:cNvPr id="17"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582" y="4653297"/>
            <a:ext cx="238323" cy="238323"/>
          </a:xfrm>
          <a:prstGeom prst="rect">
            <a:avLst/>
          </a:prstGeom>
        </p:spPr>
      </p:pic>
      <p:sp>
        <p:nvSpPr>
          <p:cNvPr id="18" name="Text 12"/>
          <p:cNvSpPr/>
          <p:nvPr/>
        </p:nvSpPr>
        <p:spPr>
          <a:xfrm>
            <a:off x="1350565" y="4016147"/>
            <a:ext cx="1986359" cy="248245"/>
          </a:xfrm>
          <a:prstGeom prst="rect">
            <a:avLst/>
          </a:prstGeom>
          <a:noFill/>
          <a:ln/>
        </p:spPr>
        <p:txBody>
          <a:bodyPr wrap="none" lIns="0" tIns="0" rIns="0" bIns="0" rtlCol="0" anchor="t"/>
          <a:lstStyle/>
          <a:p>
            <a:pPr>
              <a:lnSpc>
                <a:spcPts val="1917"/>
              </a:lnSpc>
            </a:pPr>
            <a:r>
              <a:rPr lang="en-US" sz="2000" b="1" dirty="0">
                <a:solidFill>
                  <a:srgbClr val="272525"/>
                </a:solidFill>
                <a:latin typeface="Inter Bold" pitchFamily="34" charset="0"/>
                <a:ea typeface="Inter Bold" pitchFamily="34" charset="-122"/>
                <a:cs typeface="Inter Bold" pitchFamily="34" charset="-120"/>
              </a:rPr>
              <a:t>The Definition</a:t>
            </a:r>
            <a:endParaRPr lang="en-US" sz="2000" dirty="0"/>
          </a:p>
        </p:txBody>
      </p:sp>
      <p:sp>
        <p:nvSpPr>
          <p:cNvPr id="19" name="Text 13"/>
          <p:cNvSpPr/>
          <p:nvPr/>
        </p:nvSpPr>
        <p:spPr>
          <a:xfrm>
            <a:off x="1350566" y="4299120"/>
            <a:ext cx="5516364" cy="1017191"/>
          </a:xfrm>
          <a:prstGeom prst="rect">
            <a:avLst/>
          </a:prstGeom>
          <a:noFill/>
          <a:ln/>
        </p:spPr>
        <p:txBody>
          <a:bodyPr wrap="square" lIns="0" tIns="0" rIns="0" bIns="0" rtlCol="0" anchor="t"/>
          <a:lstStyle/>
          <a:p>
            <a:pPr>
              <a:lnSpc>
                <a:spcPts val="2000"/>
              </a:lnSpc>
            </a:pPr>
            <a:r>
              <a:rPr lang="en-US" sz="2000" dirty="0">
                <a:solidFill>
                  <a:srgbClr val="272525"/>
                </a:solidFill>
                <a:latin typeface="Inter" pitchFamily="34" charset="0"/>
                <a:ea typeface="Inter" pitchFamily="34" charset="-122"/>
                <a:cs typeface="Inter" pitchFamily="34" charset="-120"/>
              </a:rPr>
              <a:t>The moment Artificial Superintelligence (ASI) surpasses all human intelligence combined. It's not just "smarter AI." It's an "intelligence explosion" where AI begins to iteratively improve itself at a rate we cannot comprehend.</a:t>
            </a:r>
            <a:endParaRPr lang="en-US" sz="20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crum Inc. Theme">
  <a:themeElements>
    <a:clrScheme name="Scrum Inc">
      <a:dk1>
        <a:srgbClr val="000000"/>
      </a:dk1>
      <a:lt1>
        <a:srgbClr val="FFFFFF"/>
      </a:lt1>
      <a:dk2>
        <a:srgbClr val="171616"/>
      </a:dk2>
      <a:lt2>
        <a:srgbClr val="F3F3F3"/>
      </a:lt2>
      <a:accent1>
        <a:srgbClr val="B12845"/>
      </a:accent1>
      <a:accent2>
        <a:srgbClr val="9DB8C8"/>
      </a:accent2>
      <a:accent3>
        <a:srgbClr val="A9BA9D"/>
      </a:accent3>
      <a:accent4>
        <a:srgbClr val="E38D30"/>
      </a:accent4>
      <a:accent5>
        <a:srgbClr val="CCB363"/>
      </a:accent5>
      <a:accent6>
        <a:srgbClr val="808080"/>
      </a:accent6>
      <a:hlink>
        <a:srgbClr val="CDDCEB"/>
      </a:hlink>
      <a:folHlink>
        <a:srgbClr val="CDDCEB"/>
      </a:folHlink>
    </a:clrScheme>
    <a:fontScheme name="SI Standard Font Theme">
      <a:majorFont>
        <a:latin typeface="Poppins Semi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rum Inc. Master Template" id="{F2B0A6B5-37E6-3D43-8F94-31CCC01AD3D2}" vid="{1BB98454-3F76-3A48-B6DA-C45360049F71}"/>
    </a:ext>
  </a:extLst>
</a:theme>
</file>

<file path=ppt/theme/theme2.xml><?xml version="1.0" encoding="utf-8"?>
<a:theme xmlns:a="http://schemas.openxmlformats.org/drawingml/2006/main" name="1_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ad-hoc arup style guide" id="{81C23B75-ECB1-E64E-9246-EA998258F344}" vid="{622F685C-4E50-8A48-A21C-1BC5AF7446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Scrum Inc</Template>
  <TotalTime>20498</TotalTime>
  <Words>2149</Words>
  <Application>Microsoft Office PowerPoint</Application>
  <PresentationFormat>Widescreen</PresentationFormat>
  <Paragraphs>231</Paragraphs>
  <Slides>29</Slides>
  <Notes>17</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1" baseType="lpstr">
      <vt:lpstr>Aptos</vt:lpstr>
      <vt:lpstr>Arial</vt:lpstr>
      <vt:lpstr>Inter</vt:lpstr>
      <vt:lpstr>Inter Bold</vt:lpstr>
      <vt:lpstr>Open Sans</vt:lpstr>
      <vt:lpstr>Open Sans SemiBold</vt:lpstr>
      <vt:lpstr>Poppins</vt:lpstr>
      <vt:lpstr>Poppins SemiBold</vt:lpstr>
      <vt:lpstr>Times New Roman</vt:lpstr>
      <vt:lpstr>Scrum Inc. Theme</vt:lpstr>
      <vt:lpstr>1_Arup</vt:lpstr>
      <vt:lpstr>think-cell Slide</vt:lpstr>
      <vt:lpstr>Give Thanks for Scrum: The Next 30 Years</vt:lpstr>
      <vt:lpstr>Executive Summary</vt:lpstr>
      <vt:lpstr>PowerPoint Presentation</vt:lpstr>
      <vt:lpstr>PowerPoint Presentation</vt:lpstr>
      <vt:lpstr>The Harbinger: Ray Kurzweil</vt:lpstr>
      <vt:lpstr>Why We Listen: The Law of Accelerating Returns </vt:lpstr>
      <vt:lpstr>Artificial General Intelligence (AGI) by 2029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Bullock</dc:creator>
  <cp:lastModifiedBy>Athina Saiti</cp:lastModifiedBy>
  <cp:revision>15</cp:revision>
  <dcterms:created xsi:type="dcterms:W3CDTF">2025-09-30T13:17:05Z</dcterms:created>
  <dcterms:modified xsi:type="dcterms:W3CDTF">2025-11-05T16:40:53Z</dcterms:modified>
</cp:coreProperties>
</file>