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cb10955b9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cb10955b9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cb10955b9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cb10955b9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cb10955b9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cb10955b9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8a71a13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8a71a13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8a71a13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8a71a13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cb10955b9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cb10955b9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document/d/1gzAKNXTYpu8xflQnFkLC-QFItHxl_69UcZsf4uEseLA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688" y="0"/>
            <a:ext cx="39523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47756" y="1430500"/>
            <a:ext cx="5673300" cy="205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47756" y="1430500"/>
            <a:ext cx="172500" cy="2052600"/>
          </a:xfrm>
          <a:prstGeom prst="rect">
            <a:avLst/>
          </a:prstGeom>
          <a:solidFill>
            <a:srgbClr val="A9271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546031" y="1645600"/>
            <a:ext cx="5322000" cy="13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Using AI in Story Points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Estimation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70750" y="342517"/>
            <a:ext cx="4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How to estimate story points with </a:t>
            </a:r>
            <a:endParaRPr b="1" sz="2800">
              <a:solidFill>
                <a:srgbClr val="5656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the power of AI?</a:t>
            </a:r>
            <a:endParaRPr b="1" sz="2000">
              <a:solidFill>
                <a:srgbClr val="2F4858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70750" y="1126177"/>
            <a:ext cx="4708200" cy="3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58"/>
                </a:solidFill>
              </a:rPr>
              <a:t>It used to take our team at least </a:t>
            </a:r>
            <a:r>
              <a:rPr b="1" lang="en">
                <a:solidFill>
                  <a:srgbClr val="2F4858"/>
                </a:solidFill>
              </a:rPr>
              <a:t>45 minutes </a:t>
            </a:r>
            <a:r>
              <a:rPr lang="en">
                <a:solidFill>
                  <a:srgbClr val="2F4858"/>
                </a:solidFill>
              </a:rPr>
              <a:t>to estimate points for the new sprint. How did we reduce it to </a:t>
            </a:r>
            <a:r>
              <a:rPr b="1" lang="en">
                <a:solidFill>
                  <a:srgbClr val="2F4858"/>
                </a:solidFill>
              </a:rPr>
              <a:t>1 minute</a:t>
            </a:r>
            <a:r>
              <a:rPr lang="en">
                <a:solidFill>
                  <a:srgbClr val="2F4858"/>
                </a:solidFill>
              </a:rPr>
              <a:t>?</a:t>
            </a:r>
            <a:endParaRPr>
              <a:solidFill>
                <a:srgbClr val="2F4858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58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4858"/>
                </a:solidFill>
              </a:rPr>
              <a:t>STEPS:</a:t>
            </a:r>
            <a:endParaRPr b="1">
              <a:solidFill>
                <a:srgbClr val="2F4858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AutoNum type="arabicPeriod"/>
            </a:pPr>
            <a:r>
              <a:rPr lang="en">
                <a:solidFill>
                  <a:srgbClr val="2F4858"/>
                </a:solidFill>
              </a:rPr>
              <a:t>Extract the last 6 sprints.</a:t>
            </a:r>
            <a:endParaRPr>
              <a:solidFill>
                <a:srgbClr val="2F4858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58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AutoNum type="arabicPeriod"/>
            </a:pPr>
            <a:r>
              <a:rPr lang="en">
                <a:solidFill>
                  <a:srgbClr val="2F4858"/>
                </a:solidFill>
              </a:rPr>
              <a:t>Train ChatGPT to your advantage.</a:t>
            </a:r>
            <a:endParaRPr>
              <a:solidFill>
                <a:srgbClr val="2F4858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58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AutoNum type="arabicPeriod"/>
            </a:pPr>
            <a:r>
              <a:rPr lang="en">
                <a:solidFill>
                  <a:srgbClr val="2F4858"/>
                </a:solidFill>
              </a:rPr>
              <a:t>Receive estimated stories in 1 minute!</a:t>
            </a:r>
            <a:endParaRPr>
              <a:solidFill>
                <a:srgbClr val="2F4858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58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350" y="0"/>
            <a:ext cx="43678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5131350" y="0"/>
            <a:ext cx="172500" cy="5143500"/>
          </a:xfrm>
          <a:prstGeom prst="rect">
            <a:avLst/>
          </a:prstGeom>
          <a:solidFill>
            <a:srgbClr val="A9271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3790" y="61872"/>
            <a:ext cx="1072155" cy="2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938322" y="1101625"/>
            <a:ext cx="7188900" cy="22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938275" y="1101625"/>
            <a:ext cx="1954200" cy="2260500"/>
          </a:xfrm>
          <a:prstGeom prst="rect">
            <a:avLst/>
          </a:prstGeom>
          <a:solidFill>
            <a:srgbClr val="A9271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075475" y="1219567"/>
            <a:ext cx="4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F4858"/>
                </a:solidFill>
              </a:rPr>
              <a:t>How to do it?</a:t>
            </a:r>
            <a:endParaRPr b="1" sz="2000">
              <a:solidFill>
                <a:srgbClr val="2F4858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075475" y="1677000"/>
            <a:ext cx="48819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46">
                <a:solidFill>
                  <a:srgbClr val="2F4858"/>
                </a:solidFill>
              </a:rPr>
              <a:t>Export data from your project management tool (e.g., Jira) for the last 6 sprints, which covers roughly 3 months.</a:t>
            </a:r>
            <a:endParaRPr sz="1646">
              <a:solidFill>
                <a:srgbClr val="2F4858"/>
              </a:solidFill>
            </a:endParaRPr>
          </a:p>
          <a:p>
            <a:pPr indent="-334243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43434"/>
              </a:buClr>
              <a:buSzPct val="130364"/>
              <a:buFont typeface="Montserrat"/>
              <a:buChar char="●"/>
            </a:pPr>
            <a:r>
              <a:rPr lang="en" sz="1646">
                <a:solidFill>
                  <a:srgbClr val="2F4858"/>
                </a:solidFill>
              </a:rPr>
              <a:t>Menu -&gt; Issues -&gt; More -&gt; Type “Sprint” -&gt; Check the “Sprint” box -&gt; Type in the sprint you want -&gt; Check the boxes</a:t>
            </a:r>
            <a:endParaRPr sz="1646">
              <a:solidFill>
                <a:srgbClr val="2F4858"/>
              </a:solidFill>
            </a:endParaRPr>
          </a:p>
          <a:p>
            <a:pPr indent="-33424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30364"/>
              <a:buFont typeface="Montserrat"/>
              <a:buChar char="●"/>
            </a:pPr>
            <a:r>
              <a:rPr lang="en" sz="1646">
                <a:solidFill>
                  <a:srgbClr val="2F4858"/>
                </a:solidFill>
              </a:rPr>
              <a:t>Export issues -&gt; Export Excel CSV (all fields)</a:t>
            </a:r>
            <a:endParaRPr sz="1646">
              <a:solidFill>
                <a:srgbClr val="2F4858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938250" y="1101600"/>
            <a:ext cx="1954200" cy="22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01.</a:t>
            </a:r>
            <a:endParaRPr b="1" sz="9600">
              <a:solidFill>
                <a:schemeClr val="lt1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3790" y="61872"/>
            <a:ext cx="1072155" cy="2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938322" y="1101625"/>
            <a:ext cx="7188900" cy="22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938275" y="1101625"/>
            <a:ext cx="1954200" cy="2260500"/>
          </a:xfrm>
          <a:prstGeom prst="rect">
            <a:avLst/>
          </a:prstGeom>
          <a:solidFill>
            <a:srgbClr val="A9271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075475" y="1219567"/>
            <a:ext cx="4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F4858"/>
                </a:solidFill>
              </a:rPr>
              <a:t>How to do it?</a:t>
            </a:r>
            <a:endParaRPr b="1" sz="2000">
              <a:solidFill>
                <a:srgbClr val="2F4858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075475" y="1677000"/>
            <a:ext cx="48819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>
                <a:solidFill>
                  <a:srgbClr val="2F4858"/>
                </a:solidFill>
              </a:rPr>
              <a:t>Clean Up the File.</a:t>
            </a:r>
            <a:endParaRPr sz="1250">
              <a:solidFill>
                <a:srgbClr val="2F4858"/>
              </a:solidFill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D0D0D"/>
              </a:buClr>
              <a:buSzPts val="1250"/>
              <a:buFont typeface="Roboto"/>
              <a:buChar char="●"/>
            </a:pPr>
            <a:r>
              <a:rPr lang="en" sz="1250">
                <a:solidFill>
                  <a:srgbClr val="2F4858"/>
                </a:solidFill>
              </a:rPr>
              <a:t>Remove all columns except for Summary, Issue Key, Resolution, Assignee, Created, Resolved, Sprint, Custom Field (Story Point Estimate), Parent Summary, and Status Category.</a:t>
            </a:r>
            <a:endParaRPr sz="1250">
              <a:solidFill>
                <a:srgbClr val="2F4858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938250" y="1101600"/>
            <a:ext cx="1954200" cy="22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02.</a:t>
            </a:r>
            <a:endParaRPr b="1" sz="9600">
              <a:solidFill>
                <a:schemeClr val="lt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3790" y="61872"/>
            <a:ext cx="1072155" cy="2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938325" y="1101625"/>
            <a:ext cx="7188900" cy="248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938275" y="1101625"/>
            <a:ext cx="1954200" cy="2480400"/>
          </a:xfrm>
          <a:prstGeom prst="rect">
            <a:avLst/>
          </a:prstGeom>
          <a:solidFill>
            <a:srgbClr val="A9271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075475" y="1219567"/>
            <a:ext cx="4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F4858"/>
                </a:solidFill>
              </a:rPr>
              <a:t>How to do it?</a:t>
            </a:r>
            <a:endParaRPr b="1" sz="2000">
              <a:solidFill>
                <a:srgbClr val="2F4858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075475" y="1590000"/>
            <a:ext cx="50517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285">
                <a:solidFill>
                  <a:srgbClr val="2F4858"/>
                </a:solidFill>
              </a:rPr>
              <a:t>Train Your Chat GPT.</a:t>
            </a:r>
            <a:endParaRPr sz="1285">
              <a:solidFill>
                <a:srgbClr val="2F4858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D0D0D"/>
              </a:buClr>
              <a:buSzPts val="1518"/>
              <a:buFont typeface="Roboto"/>
              <a:buChar char="●"/>
            </a:pPr>
            <a:r>
              <a:rPr lang="en" sz="1285">
                <a:solidFill>
                  <a:srgbClr val="2F4858"/>
                </a:solidFill>
              </a:rPr>
              <a:t>Open new conversation -&gt; Explore new GPTs -&gt; Create</a:t>
            </a:r>
            <a:endParaRPr sz="1285">
              <a:solidFill>
                <a:srgbClr val="2F4858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518"/>
              <a:buFont typeface="Roboto"/>
              <a:buChar char="●"/>
            </a:pPr>
            <a:r>
              <a:rPr lang="en" sz="1285">
                <a:solidFill>
                  <a:srgbClr val="2F4858"/>
                </a:solidFill>
              </a:rPr>
              <a:t>Insert the 6 previous sprints (and the Scrum book if you have it) to train the Chat GPT</a:t>
            </a:r>
            <a:endParaRPr sz="1285">
              <a:solidFill>
                <a:srgbClr val="2F4858"/>
              </a:solidFill>
            </a:endParaRPr>
          </a:p>
          <a:p>
            <a:pPr indent="-32496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518"/>
              <a:buFont typeface="Roboto"/>
              <a:buChar char="●"/>
            </a:pPr>
            <a:r>
              <a:rPr lang="en" sz="1285">
                <a:solidFill>
                  <a:srgbClr val="2F4858"/>
                </a:solidFill>
              </a:rPr>
              <a:t>Prompt: "Based on the data from the last 6 sprints provided in the uploaded file, estimate the story points for the new sprint tasks. Please provide your estimation in a table format within this chat."</a:t>
            </a:r>
            <a:endParaRPr sz="1285">
              <a:solidFill>
                <a:srgbClr val="2F4858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938275" y="1253875"/>
            <a:ext cx="1954200" cy="21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03.</a:t>
            </a:r>
            <a:endParaRPr b="1" sz="9600">
              <a:solidFill>
                <a:schemeClr val="lt1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3790" y="61872"/>
            <a:ext cx="1072155" cy="2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938322" y="1101625"/>
            <a:ext cx="7188900" cy="226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938275" y="1101625"/>
            <a:ext cx="1954200" cy="2260500"/>
          </a:xfrm>
          <a:prstGeom prst="rect">
            <a:avLst/>
          </a:prstGeom>
          <a:solidFill>
            <a:srgbClr val="A9271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075475" y="1219567"/>
            <a:ext cx="4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F4858"/>
                </a:solidFill>
              </a:rPr>
              <a:t>How to do it?</a:t>
            </a:r>
            <a:endParaRPr b="1" sz="2000">
              <a:solidFill>
                <a:srgbClr val="2F4858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3075475" y="1677000"/>
            <a:ext cx="48819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2F4858"/>
                </a:solidFill>
              </a:rPr>
              <a:t>Check Your Results.</a:t>
            </a:r>
            <a:endParaRPr>
              <a:solidFill>
                <a:srgbClr val="2F4858"/>
              </a:solidFill>
            </a:endParaRPr>
          </a:p>
          <a:p>
            <a:pPr indent="-328453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D0D0D"/>
              </a:buClr>
              <a:buSzPct val="121428"/>
              <a:buFont typeface="Roboto"/>
              <a:buChar char="●"/>
            </a:pPr>
            <a:r>
              <a:rPr lang="en">
                <a:solidFill>
                  <a:srgbClr val="2F4858"/>
                </a:solidFill>
              </a:rPr>
              <a:t>Carefully review the table provided by Chat GPT for the estimated story points of the new sprint tasks.</a:t>
            </a:r>
            <a:endParaRPr>
              <a:solidFill>
                <a:srgbClr val="2F4858"/>
              </a:solidFill>
            </a:endParaRPr>
          </a:p>
          <a:p>
            <a:pPr indent="-32845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21428"/>
              <a:buFont typeface="Roboto"/>
              <a:buChar char="●"/>
            </a:pPr>
            <a:r>
              <a:rPr lang="en">
                <a:solidFill>
                  <a:srgbClr val="2F4858"/>
                </a:solidFill>
              </a:rPr>
              <a:t>Evaluate the estimates against your team's capacity, historical performance, and any nuances of the upcoming sprint (e.g., holidays, team availability).</a:t>
            </a:r>
            <a:endParaRPr>
              <a:solidFill>
                <a:srgbClr val="2F4858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938250" y="1101600"/>
            <a:ext cx="1954200" cy="22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</a:rPr>
              <a:t>04.</a:t>
            </a:r>
            <a:endParaRPr b="1" sz="9600">
              <a:solidFill>
                <a:schemeClr val="lt1"/>
              </a:solidFill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3790" y="61872"/>
            <a:ext cx="1072155" cy="2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4294967295" type="ctrTitle"/>
          </p:nvPr>
        </p:nvSpPr>
        <p:spPr>
          <a:xfrm>
            <a:off x="364925" y="278850"/>
            <a:ext cx="709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Key Factors Contributing to Chat GPT </a:t>
            </a:r>
            <a:endParaRPr b="1" sz="2100">
              <a:solidFill>
                <a:srgbClr val="5656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565656"/>
                </a:solidFill>
                <a:latin typeface="Montserrat"/>
                <a:ea typeface="Montserrat"/>
                <a:cs typeface="Montserrat"/>
                <a:sym typeface="Montserrat"/>
              </a:rPr>
              <a:t>Improved Accuracy</a:t>
            </a:r>
            <a:endParaRPr b="1" sz="2100">
              <a:solidFill>
                <a:srgbClr val="5656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350" y="62250"/>
            <a:ext cx="1066600" cy="2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629600" y="1376275"/>
            <a:ext cx="7049700" cy="3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58"/>
                </a:solidFill>
              </a:rPr>
              <a:t>This improvement comes as a result of continuous training of ChatGPT 3.5 with historical data and the following practices:</a:t>
            </a:r>
            <a:endParaRPr>
              <a:solidFill>
                <a:srgbClr val="2F4858"/>
              </a:solidFill>
            </a:endParaRPr>
          </a:p>
          <a:p>
            <a:pPr indent="-355600" lvl="0" marL="457200" rtl="0" algn="l">
              <a:lnSpc>
                <a:spcPct val="160000"/>
              </a:lnSpc>
              <a:spcBef>
                <a:spcPts val="140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Montserrat"/>
              <a:buChar char="●"/>
            </a:pPr>
            <a:r>
              <a:rPr b="1" lang="en">
                <a:solidFill>
                  <a:srgbClr val="2F4858"/>
                </a:solidFill>
              </a:rPr>
              <a:t>Categorizing tasks</a:t>
            </a:r>
            <a:r>
              <a:rPr lang="en">
                <a:solidFill>
                  <a:srgbClr val="2F4858"/>
                </a:solidFill>
              </a:rPr>
              <a:t> into groups (e.g., publishing, approval, security) and adjusting estimates based on complexity and time required.</a:t>
            </a:r>
            <a:endParaRPr>
              <a:solidFill>
                <a:srgbClr val="2F4858"/>
              </a:solidFill>
            </a:endParaRPr>
          </a:p>
          <a:p>
            <a:pPr indent="-355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Montserrat"/>
              <a:buChar char="●"/>
            </a:pPr>
            <a:r>
              <a:rPr lang="en">
                <a:solidFill>
                  <a:srgbClr val="2F4858"/>
                </a:solidFill>
              </a:rPr>
              <a:t>Regularly updating the estimation model based on </a:t>
            </a:r>
            <a:r>
              <a:rPr b="1" lang="en">
                <a:solidFill>
                  <a:srgbClr val="2F4858"/>
                </a:solidFill>
              </a:rPr>
              <a:t>feedback</a:t>
            </a:r>
            <a:r>
              <a:rPr lang="en">
                <a:solidFill>
                  <a:srgbClr val="2F4858"/>
                </a:solidFill>
              </a:rPr>
              <a:t> from completed sprints.</a:t>
            </a:r>
            <a:endParaRPr>
              <a:solidFill>
                <a:srgbClr val="2F4858"/>
              </a:solidFill>
            </a:endParaRPr>
          </a:p>
          <a:p>
            <a:pPr indent="-355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Montserrat"/>
              <a:buChar char="●"/>
            </a:pPr>
            <a:r>
              <a:rPr lang="en">
                <a:solidFill>
                  <a:srgbClr val="2F4858"/>
                </a:solidFill>
              </a:rPr>
              <a:t>Comparing past sprint data to identify </a:t>
            </a:r>
            <a:r>
              <a:rPr b="1" lang="en">
                <a:solidFill>
                  <a:srgbClr val="2F4858"/>
                </a:solidFill>
              </a:rPr>
              <a:t>patterns and discrepancies</a:t>
            </a:r>
            <a:r>
              <a:rPr lang="en">
                <a:solidFill>
                  <a:srgbClr val="2F4858"/>
                </a:solidFill>
              </a:rPr>
              <a:t>.</a:t>
            </a:r>
            <a:endParaRPr>
              <a:solidFill>
                <a:srgbClr val="2F4858"/>
              </a:solidFill>
            </a:endParaRPr>
          </a:p>
          <a:p>
            <a:pPr indent="-3556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ts val="2000"/>
              <a:buFont typeface="Montserrat"/>
              <a:buChar char="●"/>
            </a:pPr>
            <a:r>
              <a:rPr lang="en" u="sng">
                <a:solidFill>
                  <a:srgbClr val="2F485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Prompts link</a:t>
            </a:r>
            <a:endParaRPr u="sng">
              <a:solidFill>
                <a:srgbClr val="2F4858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5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