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04" r:id="rId2"/>
    <p:sldMasterId id="2147483660" r:id="rId3"/>
    <p:sldMasterId id="2147483672" r:id="rId4"/>
  </p:sldMasterIdLst>
  <p:notesMasterIdLst>
    <p:notesMasterId r:id="rId25"/>
  </p:notesMasterIdLst>
  <p:sldIdLst>
    <p:sldId id="11911" r:id="rId5"/>
    <p:sldId id="2147309415" r:id="rId6"/>
    <p:sldId id="2147309416" r:id="rId7"/>
    <p:sldId id="2147309417" r:id="rId8"/>
    <p:sldId id="2147309418" r:id="rId9"/>
    <p:sldId id="2147309406" r:id="rId10"/>
    <p:sldId id="2147309408" r:id="rId11"/>
    <p:sldId id="2147309409" r:id="rId12"/>
    <p:sldId id="2147309410" r:id="rId13"/>
    <p:sldId id="2147309411" r:id="rId14"/>
    <p:sldId id="2147309412" r:id="rId15"/>
    <p:sldId id="2147309413" r:id="rId16"/>
    <p:sldId id="2147309419" r:id="rId17"/>
    <p:sldId id="2147309414" r:id="rId18"/>
    <p:sldId id="2147309403" r:id="rId19"/>
    <p:sldId id="2147309405" r:id="rId20"/>
    <p:sldId id="2147309420" r:id="rId21"/>
    <p:sldId id="2147309422" r:id="rId22"/>
    <p:sldId id="2147309421" r:id="rId23"/>
    <p:sldId id="214730938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.s.bullock@icloud.com" initials="t" lastIdx="2" clrIdx="0">
    <p:extLst>
      <p:ext uri="{19B8F6BF-5375-455C-9EA6-DF929625EA0E}">
        <p15:presenceInfo xmlns:p15="http://schemas.microsoft.com/office/powerpoint/2012/main" userId="81790d7f633b1fe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0100"/>
    <a:srgbClr val="4C4C4C"/>
    <a:srgbClr val="E00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59B462-4F4C-4640-9EB1-42FEAEC5D819}" v="11" dt="2023-11-20T19:01:04.518"/>
    <p1510:client id="{F037D44D-DBC0-0D4F-8EEB-7EC984C48CAA}" v="1" dt="2023-11-20T23:30:06.7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07FFEE-F1B6-0247-853C-5FCADE4DF4ED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16ADD7-230E-0F4C-AE7E-664D592F3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854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dirty="0">
                <a:solidFill>
                  <a:srgbClr val="7030A0"/>
                </a:solidFill>
                <a:latin typeface="Söhne"/>
              </a:rPr>
              <a:t>AI won’t take your job. Someone using AI will.</a:t>
            </a:r>
          </a:p>
          <a:p>
            <a:pPr algn="l"/>
            <a:r>
              <a:rPr lang="en-US" sz="1200" b="1" i="1" dirty="0">
                <a:solidFill>
                  <a:srgbClr val="7030A0"/>
                </a:solidFill>
                <a:latin typeface="Söhne"/>
              </a:rPr>
              <a:t>I’m using Ohno, a leading coach and consultant on Scrum and </a:t>
            </a:r>
            <a:r>
              <a:rPr lang="en-US" sz="1200" b="1" i="1" dirty="0" err="1">
                <a:solidFill>
                  <a:srgbClr val="7030A0"/>
                </a:solidFill>
                <a:latin typeface="Söhne"/>
              </a:rPr>
              <a:t>Scrum@Scale</a:t>
            </a:r>
            <a:r>
              <a:rPr lang="en-US" sz="1200" b="1" i="1" dirty="0">
                <a:solidFill>
                  <a:srgbClr val="7030A0"/>
                </a:solidFill>
                <a:latin typeface="Söhne"/>
              </a:rPr>
              <a:t> as my copilot.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86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0.png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open?id=12Fs7zbIlM1lLYmbi86yv9EruIZG5xZDr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hbr.org/2012/10/do-your-slides-pass-the-glance-test" TargetMode="Externa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0.png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open?id=12Fs7zbIlM1lLYmbi86yv9EruIZG5xZDr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hbr.org/2012/10/do-your-slides-pass-the-glance-test" TargetMode="Externa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673142"/>
            <a:ext cx="5715104" cy="565359"/>
          </a:xfrm>
        </p:spPr>
        <p:txBody>
          <a:bodyPr anchor="t" anchorCtr="0">
            <a:noAutofit/>
          </a:bodyPr>
          <a:lstStyle>
            <a:lvl1pPr marL="0" indent="0">
              <a:buNone/>
              <a:defRPr sz="33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section title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3274594"/>
            <a:ext cx="5715104" cy="960522"/>
          </a:xfrm>
        </p:spPr>
        <p:txBody>
          <a:bodyPr anchor="t" anchorCtr="0">
            <a:noAutofit/>
          </a:bodyPr>
          <a:lstStyle>
            <a:lvl1pPr marL="0" indent="0">
              <a:buNone/>
              <a:defRPr sz="22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Master Description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704" y="1073889"/>
            <a:ext cx="4193931" cy="6858000"/>
          </a:xfrm>
          <a:prstGeom prst="rect">
            <a:avLst/>
          </a:prstGeom>
        </p:spPr>
      </p:pic>
      <p:sp>
        <p:nvSpPr>
          <p:cNvPr id="13" name="Slide Number">
            <a:extLst>
              <a:ext uri="{FF2B5EF4-FFF2-40B4-BE49-F238E27FC236}">
                <a16:creationId xmlns:a16="http://schemas.microsoft.com/office/drawing/2014/main" id="{A4AF9431-35DC-430F-B7B6-B7381A288E85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560266" cy="2305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22E84A-326E-4E38-9C41-2FC31042D9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704" y="1073889"/>
            <a:ext cx="4193931" cy="6858000"/>
          </a:xfrm>
          <a:prstGeom prst="rect">
            <a:avLst/>
          </a:prstGeom>
        </p:spPr>
      </p:pic>
      <p:sp>
        <p:nvSpPr>
          <p:cNvPr id="15" name="Diamond 14">
            <a:extLst>
              <a:ext uri="{FF2B5EF4-FFF2-40B4-BE49-F238E27FC236}">
                <a16:creationId xmlns:a16="http://schemas.microsoft.com/office/drawing/2014/main" id="{F293BCB9-F616-4C4D-80D0-9FE1CFDFDF67}"/>
              </a:ext>
            </a:extLst>
          </p:cNvPr>
          <p:cNvSpPr/>
          <p:nvPr userDrawn="1"/>
        </p:nvSpPr>
        <p:spPr>
          <a:xfrm flipV="1">
            <a:off x="6998433" y="-444713"/>
            <a:ext cx="5815867" cy="5651712"/>
          </a:xfrm>
          <a:prstGeom prst="diamond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56133523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080">
          <p15:clr>
            <a:srgbClr val="FBAE40"/>
          </p15:clr>
        </p15:guide>
        <p15:guide id="2" pos="76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896DA-7044-E042-A0F3-9B7B530D4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6BA647-30EA-334D-8E83-1F0231935C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747CF5-CA91-BF41-B9D8-9A626F3420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1623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Image"/>
          <p:cNvSpPr>
            <a:spLocks noGrp="1"/>
          </p:cNvSpPr>
          <p:nvPr>
            <p:ph type="pic" sz="half" idx="13"/>
          </p:nvPr>
        </p:nvSpPr>
        <p:spPr>
          <a:xfrm>
            <a:off x="6584950" y="1758090"/>
            <a:ext cx="4195999" cy="3934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53" name="Line"/>
          <p:cNvSpPr/>
          <p:nvPr/>
        </p:nvSpPr>
        <p:spPr>
          <a:xfrm flipV="1">
            <a:off x="1295665" y="1758090"/>
            <a:ext cx="1" cy="3867315"/>
          </a:xfrm>
          <a:prstGeom prst="line">
            <a:avLst/>
          </a:prstGeom>
          <a:ln w="50800">
            <a:solidFill>
              <a:srgbClr val="CC1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0" i="0">
              <a:latin typeface="Calibri" panose="020F0502020204030204" pitchFamily="34" charset="0"/>
            </a:endParaRPr>
          </a:p>
        </p:txBody>
      </p:sp>
      <p:sp>
        <p:nvSpPr>
          <p:cNvPr id="5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390782" y="1760118"/>
            <a:ext cx="5111751" cy="393287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79400" indent="-279400">
              <a:spcBef>
                <a:spcPts val="1000"/>
              </a:spcBef>
              <a:defRPr sz="2100" b="0" i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Verdana"/>
              </a:defRPr>
            </a:lvl1pPr>
            <a:lvl2pPr marL="558800" indent="-279400">
              <a:spcBef>
                <a:spcPts val="1000"/>
              </a:spcBef>
              <a:defRPr sz="2100" b="0" i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Verdana"/>
              </a:defRPr>
            </a:lvl2pPr>
            <a:lvl3pPr marL="838200" indent="-279400">
              <a:spcBef>
                <a:spcPts val="1000"/>
              </a:spcBef>
              <a:defRPr sz="2100" b="0" i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Verdana"/>
              </a:defRPr>
            </a:lvl3pPr>
            <a:lvl4pPr marL="1117600" indent="-279400">
              <a:spcBef>
                <a:spcPts val="1000"/>
              </a:spcBef>
              <a:defRPr sz="2100" b="0" i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Verdana"/>
              </a:defRPr>
            </a:lvl4pPr>
            <a:lvl5pPr marL="1397000" indent="-279400">
              <a:spcBef>
                <a:spcPts val="1000"/>
              </a:spcBef>
              <a:defRPr sz="2100" b="0" i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0" i="0">
              <a:latin typeface="Calibri" panose="020F0502020204030204" pitchFamily="34" charset="0"/>
            </a:endParaRPr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545D809A-DFD7-E94A-AC9A-3DD78B6455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25551" y="465667"/>
            <a:ext cx="9736617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0" i="0">
                <a:solidFill>
                  <a:srgbClr val="CC000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  <a:sym typeface="Verdana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08436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1_Title and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600" cy="3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000" cy="3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000" cy="3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8925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t/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9409531" y="2175291"/>
            <a:ext cx="2117461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74537" y="1302918"/>
            <a:ext cx="6391747" cy="471688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79400" indent="-279400">
              <a:spcBef>
                <a:spcPts val="600"/>
              </a:spcBef>
              <a:defRPr sz="1900">
                <a:latin typeface="Open Sans" charset="0"/>
                <a:ea typeface="Open Sans" charset="0"/>
                <a:cs typeface="Open Sans" charset="0"/>
                <a:sym typeface="Verdana"/>
              </a:defRPr>
            </a:lvl1pPr>
            <a:lvl2pPr marL="558800" indent="-279400">
              <a:spcBef>
                <a:spcPts val="600"/>
              </a:spcBef>
              <a:defRPr sz="1900">
                <a:latin typeface="Open Sans" charset="0"/>
                <a:ea typeface="Open Sans" charset="0"/>
                <a:cs typeface="Open Sans" charset="0"/>
                <a:sym typeface="Verdana"/>
              </a:defRPr>
            </a:lvl2pPr>
            <a:lvl3pPr marL="838200" indent="-279400">
              <a:spcBef>
                <a:spcPts val="600"/>
              </a:spcBef>
              <a:defRPr sz="1900">
                <a:latin typeface="Open Sans" charset="0"/>
                <a:ea typeface="Open Sans" charset="0"/>
                <a:cs typeface="Open Sans" charset="0"/>
                <a:sym typeface="Verdana"/>
              </a:defRPr>
            </a:lvl3pPr>
            <a:lvl4pPr marL="1117600" indent="-279400">
              <a:spcBef>
                <a:spcPts val="600"/>
              </a:spcBef>
              <a:defRPr sz="1900">
                <a:latin typeface="Open Sans" charset="0"/>
                <a:ea typeface="Open Sans" charset="0"/>
                <a:cs typeface="Open Sans" charset="0"/>
                <a:sym typeface="Verdana"/>
              </a:defRPr>
            </a:lvl4pPr>
            <a:lvl5pPr marL="1397000" indent="-279400">
              <a:spcBef>
                <a:spcPts val="600"/>
              </a:spcBef>
              <a:defRPr sz="1900">
                <a:latin typeface="Open Sans" charset="0"/>
                <a:ea typeface="Open Sans" charset="0"/>
                <a:cs typeface="Open Sans" charset="0"/>
                <a:sym typeface="Verdan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246938" y="1302544"/>
            <a:ext cx="4135438" cy="471725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DDE23E-223B-BF48-B723-A539E99055C0}"/>
              </a:ext>
            </a:extLst>
          </p:cNvPr>
          <p:cNvSpPr/>
          <p:nvPr userDrawn="1"/>
        </p:nvSpPr>
        <p:spPr>
          <a:xfrm>
            <a:off x="228599" y="0"/>
            <a:ext cx="114300" cy="1240972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47EA323A-C648-084B-87ED-0AB23D0E6E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4537" y="406575"/>
            <a:ext cx="8690377" cy="528709"/>
          </a:xfrm>
        </p:spPr>
        <p:txBody>
          <a:bodyPr anchor="b" anchorCtr="0">
            <a:noAutofit/>
          </a:bodyPr>
          <a:lstStyle>
            <a:lvl1pPr marL="0" indent="0">
              <a:spcBef>
                <a:spcPts val="600"/>
              </a:spcBef>
              <a:buNone/>
              <a:defRPr sz="2400" b="1">
                <a:latin typeface="Open Sans" charset="0"/>
                <a:ea typeface="Open Sans" charset="0"/>
                <a:cs typeface="Open Sans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37C960BB-A47F-F24F-BC11-725E7FA787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4537" y="935284"/>
            <a:ext cx="8690377" cy="305688"/>
          </a:xfrm>
        </p:spPr>
        <p:txBody>
          <a:bodyPr anchor="b" anchorCtr="0">
            <a:noAutofit/>
          </a:bodyPr>
          <a:lstStyle>
            <a:lvl1pPr marL="0" indent="0">
              <a:spcBef>
                <a:spcPts val="600"/>
              </a:spcBef>
              <a:buNone/>
              <a:defRPr sz="1800"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Sub header</a:t>
            </a:r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4FE47-CB3D-494D-B03B-D37E585EE8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5189" y="6116320"/>
            <a:ext cx="6411096" cy="238964"/>
          </a:xfrm>
          <a:solidFill>
            <a:srgbClr val="CC0000"/>
          </a:solidFill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Concluding Thought</a:t>
            </a:r>
          </a:p>
        </p:txBody>
      </p:sp>
    </p:spTree>
    <p:extLst>
      <p:ext uri="{BB962C8B-B14F-4D97-AF65-F5344CB8AC3E}">
        <p14:creationId xmlns:p14="http://schemas.microsoft.com/office/powerpoint/2010/main" val="9481678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8F67EE70-B13F-AD4A-B93F-377C14084E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7F29542-A54B-8846-9D77-3D597B3CED22}"/>
              </a:ext>
            </a:extLst>
          </p:cNvPr>
          <p:cNvSpPr/>
          <p:nvPr/>
        </p:nvSpPr>
        <p:spPr>
          <a:xfrm>
            <a:off x="0" y="3305890"/>
            <a:ext cx="12192000" cy="246221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1E66272-2059-1146-AB8C-E1143D2B97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85678" y="2807891"/>
            <a:ext cx="6420644" cy="621110"/>
          </a:xfrm>
        </p:spPr>
        <p:txBody>
          <a:bodyPr>
            <a:normAutofit/>
          </a:bodyPr>
          <a:lstStyle>
            <a:lvl1pPr marL="0" indent="0" algn="ctr">
              <a:buNone/>
              <a:defRPr sz="3300" b="0" i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Course Name</a:t>
            </a:r>
          </a:p>
        </p:txBody>
      </p:sp>
      <p:pic>
        <p:nvPicPr>
          <p:cNvPr id="11" name="Picture 10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3E38AABC-C3FD-BA4E-8BCA-BBBF39320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5740072"/>
            <a:ext cx="2133600" cy="544176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8F320D6-BEAF-1D4F-8C5D-601094F476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85678" y="3434056"/>
            <a:ext cx="6420644" cy="621110"/>
          </a:xfrm>
        </p:spPr>
        <p:txBody>
          <a:bodyPr>
            <a:normAutofit/>
          </a:bodyPr>
          <a:lstStyle>
            <a:lvl1pPr marL="0" indent="0" algn="ctr">
              <a:buNone/>
              <a:defRPr sz="2700" b="0" i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Course Date</a:t>
            </a:r>
          </a:p>
        </p:txBody>
      </p:sp>
    </p:spTree>
    <p:extLst>
      <p:ext uri="{BB962C8B-B14F-4D97-AF65-F5344CB8AC3E}">
        <p14:creationId xmlns:p14="http://schemas.microsoft.com/office/powerpoint/2010/main" val="225359841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crum Inc_CMYK.pdf" descr="Scrum Inc_CMYK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673142"/>
            <a:ext cx="5715104" cy="565359"/>
          </a:xfrm>
        </p:spPr>
        <p:txBody>
          <a:bodyPr anchor="t" anchorCtr="0">
            <a:noAutofit/>
          </a:bodyPr>
          <a:lstStyle>
            <a:lvl1pPr marL="0" indent="0">
              <a:buNone/>
              <a:defRPr sz="33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section title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3274594"/>
            <a:ext cx="5715104" cy="960522"/>
          </a:xfrm>
        </p:spPr>
        <p:txBody>
          <a:bodyPr anchor="t" anchorCtr="0">
            <a:noAutofit/>
          </a:bodyPr>
          <a:lstStyle>
            <a:lvl1pPr marL="0" indent="0">
              <a:buNone/>
              <a:defRPr sz="22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Master Description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704" y="1073889"/>
            <a:ext cx="4193931" cy="6858000"/>
          </a:xfrm>
          <a:prstGeom prst="rect">
            <a:avLst/>
          </a:prstGeom>
        </p:spPr>
      </p:pic>
      <p:sp>
        <p:nvSpPr>
          <p:cNvPr id="11" name="Diamond 10"/>
          <p:cNvSpPr/>
          <p:nvPr/>
        </p:nvSpPr>
        <p:spPr>
          <a:xfrm>
            <a:off x="6468824" y="2074123"/>
            <a:ext cx="6485861" cy="489109"/>
          </a:xfrm>
          <a:prstGeom prst="diamond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D28E3729-D258-8548-A180-88BCCD80975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02525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080">
          <p15:clr>
            <a:srgbClr val="FBAE40"/>
          </p15:clr>
        </p15:guide>
        <p15:guide id="2" pos="76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15158" y="2063014"/>
            <a:ext cx="2280707" cy="2278799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5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96000" y="2063014"/>
            <a:ext cx="2280707" cy="2278799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8" name="Scrum Inc_CMYK.pdf" descr="Scrum Inc_CMYK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004416" y="2458303"/>
            <a:ext cx="2818868" cy="330556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Jeff Sutherland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004416" y="2788858"/>
            <a:ext cx="2818868" cy="229789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 baseline="0">
                <a:solidFill>
                  <a:srgbClr val="FF0000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CO-CREATOR OF SCRUM</a:t>
            </a:r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004416" y="3029190"/>
            <a:ext cx="2818868" cy="1328815"/>
          </a:xfrm>
        </p:spPr>
        <p:txBody>
          <a:bodyPr anchor="t" anchorCtr="0">
            <a:noAutofit/>
          </a:bodyPr>
          <a:lstStyle>
            <a:lvl1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 charset="0"/>
                <a:ea typeface="Open Sans" charset="0"/>
                <a:cs typeface="Open Sans" charset="0"/>
                <a:sym typeface="Helvetica Neue"/>
              </a:rPr>
              <a:t>Author of The Art of Doing Twice the Work in Half the Time. Signatory of the Agile Manifesto.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8479854" y="2458303"/>
            <a:ext cx="2799128" cy="324383"/>
          </a:xfrm>
        </p:spPr>
        <p:txBody>
          <a:bodyPr anchor="t" anchorCtr="0">
            <a:noAutofit/>
          </a:bodyPr>
          <a:lstStyle>
            <a:lvl1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 charset="0"/>
                <a:ea typeface="Open Sans" charset="0"/>
                <a:cs typeface="Open Sans" charset="0"/>
                <a:sym typeface="Helvetica Neue"/>
              </a:rPr>
              <a:t>Mark Buckner</a:t>
            </a: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479854" y="2788858"/>
            <a:ext cx="2799128" cy="229789"/>
          </a:xfrm>
        </p:spPr>
        <p:txBody>
          <a:bodyPr anchor="t" anchorCtr="0">
            <a:noAutofit/>
          </a:bodyPr>
          <a:lstStyle>
            <a:lvl1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baseline="0">
                <a:solidFill>
                  <a:srgbClr val="FF0000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Open Sans" charset="0"/>
                <a:ea typeface="Open Sans" charset="0"/>
                <a:cs typeface="Open Sans" charset="0"/>
                <a:sym typeface="Helvetica Neue"/>
              </a:rPr>
              <a:t>PRINCIPAL CONSULTANT, TRAINER</a:t>
            </a:r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8479854" y="3029190"/>
            <a:ext cx="2799128" cy="1304000"/>
          </a:xfrm>
        </p:spPr>
        <p:txBody>
          <a:bodyPr anchor="t" anchorCtr="0">
            <a:noAutofit/>
          </a:bodyPr>
          <a:lstStyle>
            <a:lvl1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 charset="0"/>
                <a:ea typeface="Open Sans" charset="0"/>
                <a:cs typeface="Open Sans" charset="0"/>
                <a:sym typeface="Helvetica Neue"/>
              </a:rPr>
              <a:t>Dr. Mark Buckner has over 32 years of experience in R&amp;D leadership, strategic planning, coordination, and execution.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D6B1A56F-615E-4E47-ADA8-8228D427C64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18194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/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925178" y="3388440"/>
            <a:ext cx="2791009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03" name="Scrum Inc_CMYK.pdf" descr="Scrum Inc_CMYK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74537" y="1302918"/>
            <a:ext cx="6391747" cy="471688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794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1pPr>
            <a:lvl2pPr marL="5588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2pPr>
            <a:lvl3pPr marL="8382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3pPr>
            <a:lvl4pPr marL="11176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4pPr>
            <a:lvl5pPr marL="13970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74537" y="183555"/>
            <a:ext cx="7240060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246938" y="1312272"/>
            <a:ext cx="4135438" cy="471725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90B26221-C0F8-4141-B81C-7AAE2776B50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37167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/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409531" y="2175291"/>
            <a:ext cx="2117461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03" name="Scrum Inc_CMYK.pdf" descr="Scrum Inc_CMYK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74537" y="1302918"/>
            <a:ext cx="6391747" cy="471688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794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1pPr>
            <a:lvl2pPr marL="5588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2pPr>
            <a:lvl3pPr marL="8382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3pPr>
            <a:lvl4pPr marL="11176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4pPr>
            <a:lvl5pPr marL="13970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246938" y="1302544"/>
            <a:ext cx="4135438" cy="4717256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F375276-8AFB-6048-B84D-1575E29069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537" y="183555"/>
            <a:ext cx="8690378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612ADB8B-F0E1-304C-8EFB-B456F216289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388896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/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CF2D2C1-D3CA-0A41-AAFB-EDF34DE8FCB5}"/>
              </a:ext>
            </a:extLst>
          </p:cNvPr>
          <p:cNvSpPr/>
          <p:nvPr/>
        </p:nvSpPr>
        <p:spPr>
          <a:xfrm>
            <a:off x="366239" y="1945953"/>
            <a:ext cx="1219261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1D22FD-5691-8E4F-9E48-A337CF763470}"/>
              </a:ext>
            </a:extLst>
          </p:cNvPr>
          <p:cNvSpPr/>
          <p:nvPr/>
        </p:nvSpPr>
        <p:spPr>
          <a:xfrm>
            <a:off x="366239" y="3814510"/>
            <a:ext cx="1219261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6239" y="5683066"/>
            <a:ext cx="1219261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03" name="Scrum Inc_CMYK.pdf" descr="Scrum Inc_CMYK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492063" y="1592080"/>
            <a:ext cx="6391747" cy="471688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794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1pPr>
            <a:lvl2pPr marL="5588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2pPr>
            <a:lvl3pPr marL="8382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3pPr>
            <a:lvl4pPr marL="11176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4pPr>
            <a:lvl5pPr marL="13970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74537" y="1592080"/>
            <a:ext cx="3709229" cy="1367649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F375276-8AFB-6048-B84D-1575E29069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537" y="183555"/>
            <a:ext cx="8690378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5B3753A-02B1-9D49-A48A-8EEFDAE5A4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4537" y="3254235"/>
            <a:ext cx="3709229" cy="1367649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15D8767F-5053-D24D-983D-95A3FACDE7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4537" y="4861748"/>
            <a:ext cx="3709229" cy="1367649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35BBD85D-A58F-0D47-B8DA-79623633846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47564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40963F1-3B6A-CF44-8754-E17636CD4A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E44781AA-A206-5C4C-AAD6-8817D48D8487}"/>
              </a:ext>
            </a:extLst>
          </p:cNvPr>
          <p:cNvSpPr/>
          <p:nvPr userDrawn="1"/>
        </p:nvSpPr>
        <p:spPr>
          <a:xfrm>
            <a:off x="0" y="8"/>
            <a:ext cx="3502884" cy="3509955"/>
          </a:xfrm>
          <a:custGeom>
            <a:avLst/>
            <a:gdLst/>
            <a:ahLst/>
            <a:cxnLst/>
            <a:rect l="l" t="t" r="r" b="b"/>
            <a:pathLst>
              <a:path w="7550784" h="7566025">
                <a:moveTo>
                  <a:pt x="0" y="7565690"/>
                </a:moveTo>
                <a:lnTo>
                  <a:pt x="0" y="0"/>
                </a:lnTo>
                <a:lnTo>
                  <a:pt x="7550559" y="0"/>
                </a:lnTo>
                <a:lnTo>
                  <a:pt x="0" y="7565690"/>
                </a:lnTo>
                <a:close/>
              </a:path>
            </a:pathLst>
          </a:custGeom>
          <a:solidFill>
            <a:srgbClr val="CD0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FFE17257-585E-C84C-AF97-68B67E315F9B}"/>
              </a:ext>
            </a:extLst>
          </p:cNvPr>
          <p:cNvSpPr/>
          <p:nvPr userDrawn="1"/>
        </p:nvSpPr>
        <p:spPr>
          <a:xfrm>
            <a:off x="0" y="0"/>
            <a:ext cx="1299296" cy="2186800"/>
          </a:xfrm>
          <a:custGeom>
            <a:avLst/>
            <a:gdLst/>
            <a:ahLst/>
            <a:cxnLst/>
            <a:rect l="l" t="t" r="r" b="b"/>
            <a:pathLst>
              <a:path w="2800985" h="4714240">
                <a:moveTo>
                  <a:pt x="2800650" y="4713801"/>
                </a:moveTo>
                <a:lnTo>
                  <a:pt x="0" y="4713801"/>
                </a:lnTo>
                <a:lnTo>
                  <a:pt x="0" y="136925"/>
                </a:lnTo>
                <a:lnTo>
                  <a:pt x="79056" y="0"/>
                </a:lnTo>
                <a:lnTo>
                  <a:pt x="2800650" y="4713801"/>
                </a:lnTo>
                <a:close/>
              </a:path>
            </a:pathLst>
          </a:custGeom>
          <a:solidFill>
            <a:srgbClr val="4C4C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813F55D-0AE5-6F43-805A-13819398B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73659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03" name="Scrum Inc_CMYK.pdf" descr="Scrum Inc_CMYK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74537" y="1534160"/>
            <a:ext cx="10903590" cy="448564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2794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1pPr>
            <a:lvl2pPr marL="5588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2pPr>
            <a:lvl3pPr marL="8382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3pPr>
            <a:lvl4pPr marL="11176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4pPr>
            <a:lvl5pPr marL="13970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5" name="TextBox 14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B3AAA62-2B20-1F44-AA08-6C13623FC0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537" y="183555"/>
            <a:ext cx="7240060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40035BB8-4699-2A45-9C98-7DFEF3A5D24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789880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03" name="Scrum Inc_CMYK.pdf" descr="Scrum Inc_CMYK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74537" y="1534160"/>
            <a:ext cx="6707928" cy="448564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2794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1pPr>
            <a:lvl2pPr marL="5588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2pPr>
            <a:lvl3pPr marL="8382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3pPr>
            <a:lvl4pPr marL="11176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4pPr>
            <a:lvl5pPr marL="13970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5" name="TextBox 14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B3AAA62-2B20-1F44-AA08-6C13623FC0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537" y="183555"/>
            <a:ext cx="7240060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BC364A-2610-D747-96E7-18254AFC895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09999" y="2008902"/>
            <a:ext cx="4110831" cy="3536156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4B22CF2D-BB29-BA47-B171-A084C4B6F46E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52421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01600" y="3407490"/>
            <a:ext cx="12293600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2928" y="3407490"/>
            <a:ext cx="11664545" cy="24622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279400" sx="102000" sy="102000" algn="ctr" rotWithShape="0">
              <a:prstClr val="black">
                <a:alpha val="1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pic>
        <p:nvPicPr>
          <p:cNvPr id="7" name="Scrum Inc_CMYK.pdf" descr="Scrum Inc_CMYK.pdf">
            <a:extLst>
              <a:ext uri="{FF2B5EF4-FFF2-40B4-BE49-F238E27FC236}">
                <a16:creationId xmlns:a16="http://schemas.microsoft.com/office/drawing/2014/main" id="{BA5B7BC7-E6FA-EA4E-8252-C0FF28754C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8169" y="6480935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lide Number">
            <a:extLst>
              <a:ext uri="{FF2B5EF4-FFF2-40B4-BE49-F238E27FC236}">
                <a16:creationId xmlns:a16="http://schemas.microsoft.com/office/drawing/2014/main" id="{983435F5-5368-4348-BC2B-12C344E9A7DC}"/>
              </a:ext>
            </a:extLst>
          </p:cNvPr>
          <p:cNvSpPr txBox="1">
            <a:spLocks/>
          </p:cNvSpPr>
          <p:nvPr/>
        </p:nvSpPr>
        <p:spPr>
          <a:xfrm>
            <a:off x="5987798" y="6475098"/>
            <a:ext cx="216406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US" sz="1200" smtClean="0"/>
              <a:pPr/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840870603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38713C-46A8-F843-A84B-B88AEF4A2954}"/>
              </a:ext>
            </a:extLst>
          </p:cNvPr>
          <p:cNvSpPr/>
          <p:nvPr/>
        </p:nvSpPr>
        <p:spPr>
          <a:xfrm>
            <a:off x="-11723" y="1054833"/>
            <a:ext cx="6206135" cy="474833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2"/>
              </a:solidFill>
            </a:endParaRPr>
          </a:p>
        </p:txBody>
      </p:sp>
      <p:pic>
        <p:nvPicPr>
          <p:cNvPr id="6" name="Picture 5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7DD55808-FBE1-1C4F-8EF6-49A4B9D949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7182" y="1054833"/>
            <a:ext cx="6206135" cy="474833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8EF2E3-A0D4-124D-88A2-B307F855BC28}"/>
              </a:ext>
            </a:extLst>
          </p:cNvPr>
          <p:cNvSpPr/>
          <p:nvPr/>
        </p:nvSpPr>
        <p:spPr>
          <a:xfrm>
            <a:off x="5250814" y="2582249"/>
            <a:ext cx="1690374" cy="1557265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B85D4B-1EBD-3645-A500-FCB2462F086D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6296" y="2755902"/>
            <a:ext cx="761771" cy="7617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2BDBA0-AA7D-744F-8C9C-C8634A6BC481}"/>
              </a:ext>
            </a:extLst>
          </p:cNvPr>
          <p:cNvSpPr txBox="1"/>
          <p:nvPr/>
        </p:nvSpPr>
        <p:spPr>
          <a:xfrm>
            <a:off x="5286633" y="3611419"/>
            <a:ext cx="1618736" cy="4324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BREAKOUT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53D3DF4B-5DFC-AC45-A776-27837B2E28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834" y="1254183"/>
            <a:ext cx="5492463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2939BD51-AE90-6D45-9C40-33DD257309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9974" y="2582249"/>
            <a:ext cx="4819144" cy="3021569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pic>
        <p:nvPicPr>
          <p:cNvPr id="13" name="Scrum Inc_CMYK.pdf" descr="Scrum Inc_CMYK.pdf">
            <a:extLst>
              <a:ext uri="{FF2B5EF4-FFF2-40B4-BE49-F238E27FC236}">
                <a16:creationId xmlns:a16="http://schemas.microsoft.com/office/drawing/2014/main" id="{AD5BBA96-1797-1F48-BB55-DB46A6412C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lide Number">
            <a:extLst>
              <a:ext uri="{FF2B5EF4-FFF2-40B4-BE49-F238E27FC236}">
                <a16:creationId xmlns:a16="http://schemas.microsoft.com/office/drawing/2014/main" id="{355E783C-0D0B-6046-AFD8-DAA12F77065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5EBC5C-052A-4032-90AB-E9C9939691F1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3244870617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09626F5C-A7B3-4345-ADBE-711FAFB1C5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6135" y="628398"/>
            <a:ext cx="5418491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871E6128-5CD5-794F-A8E1-C2F3BDDE49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06135" y="2037521"/>
            <a:ext cx="5418491" cy="2795912"/>
          </a:xfrm>
        </p:spPr>
        <p:txBody>
          <a:bodyPr anchor="t" anchorCtr="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pic>
        <p:nvPicPr>
          <p:cNvPr id="7" name="Picture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5A41070A-C36F-7944-B5C3-746926BB55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54910" y="-12357"/>
            <a:ext cx="6523510" cy="6944498"/>
          </a:xfrm>
          <a:prstGeom prst="rect">
            <a:avLst/>
          </a:prstGeom>
        </p:spPr>
      </p:pic>
      <p:pic>
        <p:nvPicPr>
          <p:cNvPr id="8" name="Scrum Inc_CMYK.pdf" descr="Scrum Inc_CMYK.pdf">
            <a:extLst>
              <a:ext uri="{FF2B5EF4-FFF2-40B4-BE49-F238E27FC236}">
                <a16:creationId xmlns:a16="http://schemas.microsoft.com/office/drawing/2014/main" id="{46FE2C62-3CB6-0E4E-8DB4-CD928E314E8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876792-501B-1243-9395-6A0FE49F80BF}"/>
              </a:ext>
            </a:extLst>
          </p:cNvPr>
          <p:cNvGrpSpPr/>
          <p:nvPr/>
        </p:nvGrpSpPr>
        <p:grpSpPr>
          <a:xfrm>
            <a:off x="7789612" y="4911042"/>
            <a:ext cx="2251536" cy="1402176"/>
            <a:chOff x="7205034" y="5175266"/>
            <a:chExt cx="1647987" cy="1026307"/>
          </a:xfrm>
        </p:grpSpPr>
        <p:pic>
          <p:nvPicPr>
            <p:cNvPr id="10" name="Comp 6.png" descr="Comp 6.png">
              <a:extLst>
                <a:ext uri="{FF2B5EF4-FFF2-40B4-BE49-F238E27FC236}">
                  <a16:creationId xmlns:a16="http://schemas.microsoft.com/office/drawing/2014/main" id="{29D65493-E954-F742-A325-DBD034097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09797" y="5232071"/>
              <a:ext cx="1643224" cy="9695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" name="Countdown_Timer_6_5.mov" descr="Countdown_Timer_6_5.mov">
              <a:extLst>
                <a:ext uri="{FF2B5EF4-FFF2-40B4-BE49-F238E27FC236}">
                  <a16:creationId xmlns:a16="http://schemas.microsoft.com/office/drawing/2014/main" id="{F4003A48-59BA-C74E-8766-DD540D0AA235}"/>
                </a:ext>
              </a:extLst>
            </p:cNvPr>
            <p:cNvPicPr>
              <a:picLocks/>
            </p:cNvPicPr>
            <p:nvPr>
              <a:videoFile r:link="rId1"/>
              <p:extLst>
                <p:ext uri="{DAA4B4D4-6D71-4841-9C94-3DE7FCFB9230}">
                  <p14:media xmlns:p14="http://schemas.microsoft.com/office/powerpoint/2010/main" r:embed="rId2">
                    <p14:trim st="120303.2555"/>
                  </p14:media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7318005" y="5323334"/>
              <a:ext cx="1417281" cy="49296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Comp 6 shine.png" descr="Comp 6 shine.png">
              <a:extLst>
                <a:ext uri="{FF2B5EF4-FFF2-40B4-BE49-F238E27FC236}">
                  <a16:creationId xmlns:a16="http://schemas.microsoft.com/office/drawing/2014/main" id="{397EDF15-4A35-FF44-91BF-42C0B593E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05034" y="5175266"/>
              <a:ext cx="1643224" cy="969502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4" name="Slide Number">
            <a:extLst>
              <a:ext uri="{FF2B5EF4-FFF2-40B4-BE49-F238E27FC236}">
                <a16:creationId xmlns:a16="http://schemas.microsoft.com/office/drawing/2014/main" id="{D2A46302-2457-3946-9A46-555380E7BE6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03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3D4DCA-8E1B-D749-9696-40801126646F}"/>
              </a:ext>
            </a:extLst>
          </p:cNvPr>
          <p:cNvSpPr/>
          <p:nvPr/>
        </p:nvSpPr>
        <p:spPr>
          <a:xfrm>
            <a:off x="562734" y="1558681"/>
            <a:ext cx="11066532" cy="1248821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2"/>
              </a:solidFill>
            </a:endParaRP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68C35F9F-219F-164A-ADF4-079CDDB678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4537" y="183555"/>
            <a:ext cx="7240060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EC50CFEE-2049-0F44-9947-E69BB5C99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19908" y="1625493"/>
            <a:ext cx="10117016" cy="1128717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content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CB6E297D-167C-814C-9416-3EF1F7976B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36432" y="3239771"/>
            <a:ext cx="3645877" cy="781752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content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1E88C2E0-B817-ED40-AAC8-C51688F3DC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6432" y="4236233"/>
            <a:ext cx="3645877" cy="781752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content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3AF53BBE-FE8A-C946-9194-BD93C592CE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6432" y="5232694"/>
            <a:ext cx="3645877" cy="781752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content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72CA8338-229E-BE40-83A1-A7F196A5A7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09692" y="3239771"/>
            <a:ext cx="3645877" cy="781752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content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50E760F7-5EC7-564E-B93E-276012B5AA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09692" y="4236233"/>
            <a:ext cx="3645877" cy="781752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content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DF7082DF-73F0-064B-9957-87D225E5A21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09692" y="5232694"/>
            <a:ext cx="3645877" cy="781752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content</a:t>
            </a:r>
          </a:p>
        </p:txBody>
      </p:sp>
      <p:pic>
        <p:nvPicPr>
          <p:cNvPr id="30" name="Scrum Inc_CMYK.pdf" descr="Scrum Inc_CMYK.pdf">
            <a:extLst>
              <a:ext uri="{FF2B5EF4-FFF2-40B4-BE49-F238E27FC236}">
                <a16:creationId xmlns:a16="http://schemas.microsoft.com/office/drawing/2014/main" id="{F3343C25-FFC7-FA42-8616-6F5B196C33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lide Number">
            <a:extLst>
              <a:ext uri="{FF2B5EF4-FFF2-40B4-BE49-F238E27FC236}">
                <a16:creationId xmlns:a16="http://schemas.microsoft.com/office/drawing/2014/main" id="{B24093A2-C7E5-3242-84A8-D419F4119820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53282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holding&#10;&#10;Description automatically generated">
            <a:extLst>
              <a:ext uri="{FF2B5EF4-FFF2-40B4-BE49-F238E27FC236}">
                <a16:creationId xmlns:a16="http://schemas.microsoft.com/office/drawing/2014/main" id="{C4F7C0DC-8886-2944-92E0-FD780B602C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724" y="-11723"/>
            <a:ext cx="12285785" cy="3708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7464CB-1E8D-FE4F-A1B2-3BA580E6A074}"/>
              </a:ext>
            </a:extLst>
          </p:cNvPr>
          <p:cNvSpPr/>
          <p:nvPr/>
        </p:nvSpPr>
        <p:spPr>
          <a:xfrm>
            <a:off x="-11724" y="1719112"/>
            <a:ext cx="12285785" cy="246221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DB2F1C6-4D45-BE4E-AD7E-AC32979E60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4537" y="183555"/>
            <a:ext cx="7240060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D0AABA-2BDC-6E45-83BB-089F03A1754E}"/>
              </a:ext>
            </a:extLst>
          </p:cNvPr>
          <p:cNvSpPr/>
          <p:nvPr/>
        </p:nvSpPr>
        <p:spPr>
          <a:xfrm>
            <a:off x="605790" y="1511954"/>
            <a:ext cx="10980420" cy="482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sx="101000" sy="101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B4EC209-75A1-5149-8BAB-948024FDF632}"/>
              </a:ext>
            </a:extLst>
          </p:cNvPr>
          <p:cNvGrpSpPr/>
          <p:nvPr/>
        </p:nvGrpSpPr>
        <p:grpSpPr>
          <a:xfrm>
            <a:off x="1373270" y="2318296"/>
            <a:ext cx="821875" cy="821875"/>
            <a:chOff x="3304278" y="4752906"/>
            <a:chExt cx="1837981" cy="183798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34FABB5-B225-3A4C-A31A-E2F11075F1C5}"/>
                </a:ext>
              </a:extLst>
            </p:cNvPr>
            <p:cNvSpPr/>
            <p:nvPr/>
          </p:nvSpPr>
          <p:spPr>
            <a:xfrm>
              <a:off x="3304278" y="4752906"/>
              <a:ext cx="1837981" cy="1837981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4F5FE4A-E5F5-DC4B-ACF6-2E1042421E56}"/>
                </a:ext>
              </a:extLst>
            </p:cNvPr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3888" y="5197421"/>
              <a:ext cx="925035" cy="94895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1FFD239-5454-8B44-98CE-9F4BD772736C}"/>
              </a:ext>
            </a:extLst>
          </p:cNvPr>
          <p:cNvGrpSpPr/>
          <p:nvPr/>
        </p:nvGrpSpPr>
        <p:grpSpPr>
          <a:xfrm>
            <a:off x="6461754" y="2358419"/>
            <a:ext cx="821875" cy="821875"/>
            <a:chOff x="12101633" y="4752906"/>
            <a:chExt cx="1837981" cy="1837981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0CBAF1B-E888-BB45-9FC5-C18942750F8F}"/>
                </a:ext>
              </a:extLst>
            </p:cNvPr>
            <p:cNvSpPr/>
            <p:nvPr/>
          </p:nvSpPr>
          <p:spPr>
            <a:xfrm>
              <a:off x="12101633" y="4752906"/>
              <a:ext cx="1837981" cy="1837981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335330E-46FD-144C-A6C9-3996805AB319}"/>
                </a:ext>
              </a:extLst>
            </p:cNvPr>
            <p:cNvPicPr>
              <a:picLocks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48354" y="5094164"/>
              <a:ext cx="1149482" cy="114948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AEDE503-278D-B84F-A416-CE522D8F3A9E}"/>
              </a:ext>
            </a:extLst>
          </p:cNvPr>
          <p:cNvGrpSpPr/>
          <p:nvPr/>
        </p:nvGrpSpPr>
        <p:grpSpPr>
          <a:xfrm>
            <a:off x="1373269" y="4390038"/>
            <a:ext cx="821875" cy="821875"/>
            <a:chOff x="3304278" y="8585845"/>
            <a:chExt cx="1837981" cy="183798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910DC52-353C-1741-810C-842B58E18B2F}"/>
                </a:ext>
              </a:extLst>
            </p:cNvPr>
            <p:cNvSpPr/>
            <p:nvPr/>
          </p:nvSpPr>
          <p:spPr>
            <a:xfrm>
              <a:off x="3304278" y="8585845"/>
              <a:ext cx="1837981" cy="1837981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30E85A1-CD4C-F540-9A81-8389E09B6251}"/>
                </a:ext>
              </a:extLst>
            </p:cNvPr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63161" y="8979990"/>
              <a:ext cx="1102654" cy="1102654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607EFB2-187D-BD42-A5CB-F3DBA25FCA4B}"/>
              </a:ext>
            </a:extLst>
          </p:cNvPr>
          <p:cNvGrpSpPr/>
          <p:nvPr/>
        </p:nvGrpSpPr>
        <p:grpSpPr>
          <a:xfrm>
            <a:off x="6461754" y="4390039"/>
            <a:ext cx="821875" cy="821875"/>
            <a:chOff x="12101633" y="8585845"/>
            <a:chExt cx="1837981" cy="183798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BB56315-E978-7F4F-B499-A73CF0521DD5}"/>
                </a:ext>
              </a:extLst>
            </p:cNvPr>
            <p:cNvSpPr/>
            <p:nvPr/>
          </p:nvSpPr>
          <p:spPr>
            <a:xfrm>
              <a:off x="12101633" y="8585845"/>
              <a:ext cx="1837981" cy="1837981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495D74D-44A8-D049-80DE-64C52D0C13D6}"/>
                </a:ext>
              </a:extLst>
            </p:cNvPr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18369" y="9025615"/>
              <a:ext cx="1010061" cy="1010061"/>
            </a:xfrm>
            <a:prstGeom prst="rect">
              <a:avLst/>
            </a:prstGeom>
          </p:spPr>
        </p:pic>
      </p:grp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7D49313D-F0F4-0548-B3F7-8CE2B69249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3066" y="2358419"/>
            <a:ext cx="3645877" cy="781752"/>
          </a:xfrm>
        </p:spPr>
        <p:txBody>
          <a:bodyPr anchor="ctr" anchorCtr="0">
            <a:noAutofit/>
          </a:bodyPr>
          <a:lstStyle>
            <a:lvl1pPr marL="0" marR="0" indent="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r>
              <a:rPr lang="en-US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Caption 1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515B730-7D1F-FD48-A665-3C0A048B9D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59159" y="2358419"/>
            <a:ext cx="3645877" cy="781752"/>
          </a:xfrm>
        </p:spPr>
        <p:txBody>
          <a:bodyPr anchor="ctr" anchorCtr="0">
            <a:noAutofit/>
          </a:bodyPr>
          <a:lstStyle>
            <a:lvl1pPr marL="0" marR="0" indent="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Caption 2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DB16F96B-D2E6-184E-AFD9-498429FD1B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3066" y="4409958"/>
            <a:ext cx="3645877" cy="781752"/>
          </a:xfrm>
        </p:spPr>
        <p:txBody>
          <a:bodyPr anchor="ctr" anchorCtr="0">
            <a:noAutofit/>
          </a:bodyPr>
          <a:lstStyle>
            <a:lvl1pPr marL="0" marR="0" indent="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Caption 3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24695CCC-0648-A642-935F-BD1D00F7B63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59159" y="4409958"/>
            <a:ext cx="3645877" cy="781752"/>
          </a:xfrm>
        </p:spPr>
        <p:txBody>
          <a:bodyPr anchor="ctr" anchorCtr="0">
            <a:noAutofit/>
          </a:bodyPr>
          <a:lstStyle>
            <a:lvl1pPr marL="0" marR="0" indent="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Caption 4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49F55FB-3EEA-4646-9423-D8678CDAB6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80117" y="5608796"/>
            <a:ext cx="9631767" cy="63279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Bold statement</a:t>
            </a:r>
          </a:p>
        </p:txBody>
      </p:sp>
      <p:pic>
        <p:nvPicPr>
          <p:cNvPr id="25" name="Scrum Inc_CMYK.pdf" descr="Scrum Inc_CMYK.pdf">
            <a:extLst>
              <a:ext uri="{FF2B5EF4-FFF2-40B4-BE49-F238E27FC236}">
                <a16:creationId xmlns:a16="http://schemas.microsoft.com/office/drawing/2014/main" id="{40C56055-90AC-0A49-B247-CACAF3932D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Slide Number">
            <a:extLst>
              <a:ext uri="{FF2B5EF4-FFF2-40B4-BE49-F238E27FC236}">
                <a16:creationId xmlns:a16="http://schemas.microsoft.com/office/drawing/2014/main" id="{E8358195-4385-024D-86BB-FF0887BC381E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B7B004-84CF-4F69-8C09-DCE58F58101D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3434040016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7542CD-6EC3-4643-B166-B8C36541F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536" y="1466734"/>
            <a:ext cx="2666504" cy="451381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E69B065-45C9-E043-B784-9EF0320AAA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4537" y="183555"/>
            <a:ext cx="7240060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6A2B4D-67E2-3A41-A8BB-9BBB499D5CE3}"/>
              </a:ext>
            </a:extLst>
          </p:cNvPr>
          <p:cNvSpPr/>
          <p:nvPr/>
        </p:nvSpPr>
        <p:spPr>
          <a:xfrm>
            <a:off x="555188" y="6114587"/>
            <a:ext cx="11081624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94C39F-D818-8E41-9EA2-F372EF32DEA8}"/>
              </a:ext>
            </a:extLst>
          </p:cNvPr>
          <p:cNvSpPr txBox="1"/>
          <p:nvPr/>
        </p:nvSpPr>
        <p:spPr>
          <a:xfrm>
            <a:off x="6756400" y="1615440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noAutofit/>
          </a:bodyPr>
          <a:lstStyle/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3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738F45A-BC7B-8B47-83F3-C8F446B88F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41040" y="1503680"/>
            <a:ext cx="5303838" cy="20449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rgbClr val="798F48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Top Category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FEDF1950-B97E-5F43-B84A-E538749526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1040" y="1757680"/>
            <a:ext cx="8376424" cy="765083"/>
          </a:xfrm>
        </p:spPr>
        <p:txBody>
          <a:bodyPr anchor="t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endParaRPr lang="en-US"/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B1E53350-B6E7-C742-A74A-AF6AB1E24B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41040" y="2651760"/>
            <a:ext cx="5303838" cy="20449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Top Category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E28615DA-6383-4D47-8161-B71FD9AD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1040" y="2905760"/>
            <a:ext cx="8376424" cy="765083"/>
          </a:xfrm>
        </p:spPr>
        <p:txBody>
          <a:bodyPr anchor="t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endParaRPr lang="en-US"/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08F3584C-7811-A744-9CB9-CDAFEADBDE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41040" y="3779520"/>
            <a:ext cx="5303838" cy="20449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Top Category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6DDC95FF-2F4E-504B-B0F7-7F5321618C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41040" y="4033520"/>
            <a:ext cx="8376424" cy="765083"/>
          </a:xfrm>
        </p:spPr>
        <p:txBody>
          <a:bodyPr anchor="t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endParaRPr lang="en-US"/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457D6B71-0F78-F146-9755-EA3ED32096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1040" y="4917440"/>
            <a:ext cx="5303838" cy="20449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accent3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Top Category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EB668D0F-4576-A647-BA77-7523AA51F6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41040" y="5171440"/>
            <a:ext cx="8376424" cy="765083"/>
          </a:xfrm>
        </p:spPr>
        <p:txBody>
          <a:bodyPr anchor="t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endParaRPr lang="en-US"/>
          </a:p>
        </p:txBody>
      </p:sp>
      <p:sp>
        <p:nvSpPr>
          <p:cNvPr id="32" name="Text Placeholder 23">
            <a:extLst>
              <a:ext uri="{FF2B5EF4-FFF2-40B4-BE49-F238E27FC236}">
                <a16:creationId xmlns:a16="http://schemas.microsoft.com/office/drawing/2014/main" id="{E03A4639-61C5-4E40-A1A8-0613F4BE13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4961" y="6116320"/>
            <a:ext cx="10282079" cy="238964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Concluding Thought</a:t>
            </a:r>
          </a:p>
        </p:txBody>
      </p:sp>
      <p:pic>
        <p:nvPicPr>
          <p:cNvPr id="33" name="Scrum Inc_CMYK.pdf" descr="Scrum Inc_CMYK.pdf">
            <a:extLst>
              <a:ext uri="{FF2B5EF4-FFF2-40B4-BE49-F238E27FC236}">
                <a16:creationId xmlns:a16="http://schemas.microsoft.com/office/drawing/2014/main" id="{0CBBCDD7-018A-5C44-BC74-A7C7302FD8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lide Number">
            <a:extLst>
              <a:ext uri="{FF2B5EF4-FFF2-40B4-BE49-F238E27FC236}">
                <a16:creationId xmlns:a16="http://schemas.microsoft.com/office/drawing/2014/main" id="{96E640B6-E344-B646-BEF8-313F63DB0460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C8BBC3-0CF3-46A3-A5E1-F450B2FDC515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3657604203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E69B065-45C9-E043-B784-9EF0320AAA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4537" y="183555"/>
            <a:ext cx="7240060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6A2B4D-67E2-3A41-A8BB-9BBB499D5CE3}"/>
              </a:ext>
            </a:extLst>
          </p:cNvPr>
          <p:cNvSpPr/>
          <p:nvPr/>
        </p:nvSpPr>
        <p:spPr>
          <a:xfrm>
            <a:off x="555188" y="6114587"/>
            <a:ext cx="11081624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94C39F-D818-8E41-9EA2-F372EF32DEA8}"/>
              </a:ext>
            </a:extLst>
          </p:cNvPr>
          <p:cNvSpPr txBox="1"/>
          <p:nvPr/>
        </p:nvSpPr>
        <p:spPr>
          <a:xfrm>
            <a:off x="6756400" y="1615440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noAutofit/>
          </a:bodyPr>
          <a:lstStyle/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3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B1E53350-B6E7-C742-A74A-AF6AB1E24B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59347" y="1671442"/>
            <a:ext cx="5303838" cy="31223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Top Category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E28615DA-6383-4D47-8161-B71FD9AD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59347" y="2033191"/>
            <a:ext cx="8376424" cy="765083"/>
          </a:xfrm>
        </p:spPr>
        <p:txBody>
          <a:bodyPr anchor="t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endParaRPr lang="en-US"/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08F3584C-7811-A744-9CB9-CDAFEADBDE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59347" y="3086521"/>
            <a:ext cx="5303838" cy="309661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Top Category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6DDC95FF-2F4E-504B-B0F7-7F5321618C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59347" y="3445692"/>
            <a:ext cx="8376424" cy="765083"/>
          </a:xfrm>
        </p:spPr>
        <p:txBody>
          <a:bodyPr anchor="t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457D6B71-0F78-F146-9755-EA3ED32096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59347" y="4545955"/>
            <a:ext cx="5303838" cy="31223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3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Top Category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EB668D0F-4576-A647-BA77-7523AA51F6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59347" y="4907703"/>
            <a:ext cx="8376424" cy="765083"/>
          </a:xfrm>
        </p:spPr>
        <p:txBody>
          <a:bodyPr anchor="t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endParaRPr lang="en-US"/>
          </a:p>
        </p:txBody>
      </p:sp>
      <p:sp>
        <p:nvSpPr>
          <p:cNvPr id="32" name="Text Placeholder 23">
            <a:extLst>
              <a:ext uri="{FF2B5EF4-FFF2-40B4-BE49-F238E27FC236}">
                <a16:creationId xmlns:a16="http://schemas.microsoft.com/office/drawing/2014/main" id="{E03A4639-61C5-4E40-A1A8-0613F4BE13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4961" y="6116320"/>
            <a:ext cx="10282079" cy="238964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Concluding Thought</a:t>
            </a:r>
          </a:p>
        </p:txBody>
      </p:sp>
      <p:pic>
        <p:nvPicPr>
          <p:cNvPr id="33" name="Scrum Inc_CMYK.pdf" descr="Scrum Inc_CMYK.pdf">
            <a:extLst>
              <a:ext uri="{FF2B5EF4-FFF2-40B4-BE49-F238E27FC236}">
                <a16:creationId xmlns:a16="http://schemas.microsoft.com/office/drawing/2014/main" id="{0CBBCDD7-018A-5C44-BC74-A7C7302FD8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B2EE14-8EF6-BA46-979C-4F732E59488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66984" y="3222707"/>
            <a:ext cx="682769" cy="6827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B0567AE-48F0-644E-8AD1-816C5926F9E7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520672" y="4666252"/>
            <a:ext cx="682769" cy="6827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2BF4E84-7DC6-AE4A-A478-9EA570836FC6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520672" y="1750780"/>
            <a:ext cx="784331" cy="784331"/>
          </a:xfrm>
          <a:prstGeom prst="rect">
            <a:avLst/>
          </a:prstGeom>
        </p:spPr>
      </p:pic>
      <p:sp>
        <p:nvSpPr>
          <p:cNvPr id="22" name="Slide Number">
            <a:extLst>
              <a:ext uri="{FF2B5EF4-FFF2-40B4-BE49-F238E27FC236}">
                <a16:creationId xmlns:a16="http://schemas.microsoft.com/office/drawing/2014/main" id="{4A901551-E791-AB48-9F43-38133108F5D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E5B23E-F457-4DAC-BDCD-6AC2DF5C03B1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3441225434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Single Corner Snipped 3">
            <a:extLst>
              <a:ext uri="{FF2B5EF4-FFF2-40B4-BE49-F238E27FC236}">
                <a16:creationId xmlns:a16="http://schemas.microsoft.com/office/drawing/2014/main" id="{75B66449-6292-4343-ACAE-6B440B8D04BF}"/>
              </a:ext>
            </a:extLst>
          </p:cNvPr>
          <p:cNvSpPr/>
          <p:nvPr/>
        </p:nvSpPr>
        <p:spPr bwMode="auto">
          <a:xfrm flipV="1">
            <a:off x="565969" y="1563683"/>
            <a:ext cx="3425512" cy="1321757"/>
          </a:xfrm>
          <a:prstGeom prst="snip1Rect">
            <a:avLst/>
          </a:prstGeom>
          <a:solidFill>
            <a:srgbClr val="FF4D4D">
              <a:alpha val="2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300"/>
              </a:spcAft>
            </a:pPr>
            <a:endParaRPr lang="en-US" sz="500" b="0" i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6065E6E-D452-C246-A1DA-F8FA500AC7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4537" y="183555"/>
            <a:ext cx="7240060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86F23A-83AF-CC41-AEF1-8607FCAA79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919" y="1614617"/>
            <a:ext cx="3352562" cy="25495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en-US" b="1"/>
              <a:t>Title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E042BB3-39E4-634E-8F11-42B4E1F690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919" y="1869573"/>
            <a:ext cx="3352562" cy="1015867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22" name="Rectangle: Single Corner Snipped 3">
            <a:extLst>
              <a:ext uri="{FF2B5EF4-FFF2-40B4-BE49-F238E27FC236}">
                <a16:creationId xmlns:a16="http://schemas.microsoft.com/office/drawing/2014/main" id="{6893FAC7-E04E-F846-9249-1626AF285AC8}"/>
              </a:ext>
            </a:extLst>
          </p:cNvPr>
          <p:cNvSpPr/>
          <p:nvPr/>
        </p:nvSpPr>
        <p:spPr bwMode="auto">
          <a:xfrm flipV="1">
            <a:off x="4383244" y="1563683"/>
            <a:ext cx="3425512" cy="1321757"/>
          </a:xfrm>
          <a:prstGeom prst="snip1Rect">
            <a:avLst/>
          </a:prstGeom>
          <a:solidFill>
            <a:schemeClr val="bg2">
              <a:lumMod val="75000"/>
              <a:alpha val="2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300"/>
              </a:spcAft>
            </a:pPr>
            <a:endParaRPr lang="en-US" sz="500" b="0" i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B29794C6-77E5-F544-9150-3FEEEBEDF1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6194" y="1614617"/>
            <a:ext cx="3352562" cy="25495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en-US" b="1"/>
              <a:t>Title</a:t>
            </a:r>
            <a:endParaRPr lang="en-US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87DBDEAD-005B-8646-B1B9-AEEC382DC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2034" y="1869573"/>
            <a:ext cx="3352562" cy="1015867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25" name="Rectangle: Single Corner Snipped 3">
            <a:extLst>
              <a:ext uri="{FF2B5EF4-FFF2-40B4-BE49-F238E27FC236}">
                <a16:creationId xmlns:a16="http://schemas.microsoft.com/office/drawing/2014/main" id="{B090DF55-05AF-5646-9784-E06B55EFC2D7}"/>
              </a:ext>
            </a:extLst>
          </p:cNvPr>
          <p:cNvSpPr/>
          <p:nvPr/>
        </p:nvSpPr>
        <p:spPr bwMode="auto">
          <a:xfrm flipV="1">
            <a:off x="8197528" y="1563683"/>
            <a:ext cx="3425512" cy="1321757"/>
          </a:xfrm>
          <a:prstGeom prst="snip1Rect">
            <a:avLst/>
          </a:prstGeom>
          <a:solidFill>
            <a:srgbClr val="FF4D4D">
              <a:alpha val="2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300"/>
              </a:spcAft>
            </a:pPr>
            <a:endParaRPr lang="en-US" sz="500" b="0" i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7C3E9D3-15CE-EB45-AB52-58A9E13B88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70478" y="1614617"/>
            <a:ext cx="3352562" cy="25495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en-US" b="1"/>
              <a:t>Title</a:t>
            </a:r>
            <a:endParaRPr lang="en-US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1A45F6B4-6C1A-8849-9D77-B1614EFA206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70478" y="1869573"/>
            <a:ext cx="3352562" cy="1015867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28" name="Rectangle: Single Corner Snipped 3">
            <a:extLst>
              <a:ext uri="{FF2B5EF4-FFF2-40B4-BE49-F238E27FC236}">
                <a16:creationId xmlns:a16="http://schemas.microsoft.com/office/drawing/2014/main" id="{822A58CE-05CE-4544-9521-012C27EB8FC8}"/>
              </a:ext>
            </a:extLst>
          </p:cNvPr>
          <p:cNvSpPr/>
          <p:nvPr/>
        </p:nvSpPr>
        <p:spPr bwMode="auto">
          <a:xfrm flipV="1">
            <a:off x="565969" y="3067363"/>
            <a:ext cx="3425512" cy="1321757"/>
          </a:xfrm>
          <a:prstGeom prst="snip1Rect">
            <a:avLst/>
          </a:prstGeom>
          <a:solidFill>
            <a:schemeClr val="bg2">
              <a:lumMod val="75000"/>
              <a:alpha val="2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300"/>
              </a:spcAft>
            </a:pPr>
            <a:endParaRPr lang="en-US" sz="500" b="0" i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E7832FCA-C1AE-3240-B0DA-B12B0EBFEC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8919" y="3118297"/>
            <a:ext cx="3352562" cy="25495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en-US" b="1"/>
              <a:t>Title</a:t>
            </a:r>
            <a:endParaRPr lang="en-U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C893DAAA-0875-DB46-881D-CE93FA9688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8919" y="3373253"/>
            <a:ext cx="3352562" cy="1015867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31" name="Rectangle: Single Corner Snipped 3">
            <a:extLst>
              <a:ext uri="{FF2B5EF4-FFF2-40B4-BE49-F238E27FC236}">
                <a16:creationId xmlns:a16="http://schemas.microsoft.com/office/drawing/2014/main" id="{449D4A30-CC28-8642-A067-B3922F0ECF13}"/>
              </a:ext>
            </a:extLst>
          </p:cNvPr>
          <p:cNvSpPr/>
          <p:nvPr/>
        </p:nvSpPr>
        <p:spPr bwMode="auto">
          <a:xfrm flipV="1">
            <a:off x="4383244" y="3067363"/>
            <a:ext cx="3425512" cy="1321757"/>
          </a:xfrm>
          <a:prstGeom prst="snip1Rect">
            <a:avLst/>
          </a:prstGeom>
          <a:solidFill>
            <a:srgbClr val="FF4D4D">
              <a:alpha val="2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300"/>
              </a:spcAft>
            </a:pPr>
            <a:endParaRPr lang="en-US" sz="500" b="0" i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45F7B588-F1B9-C94F-87F5-E101A0D504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56194" y="3118297"/>
            <a:ext cx="3352562" cy="25495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en-US" b="1"/>
              <a:t>Title</a:t>
            </a:r>
            <a:endParaRPr lang="en-U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CDADA3C-E434-1A45-B356-AE23E8493D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62034" y="3373253"/>
            <a:ext cx="3352562" cy="1015867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34" name="Rectangle: Single Corner Snipped 3">
            <a:extLst>
              <a:ext uri="{FF2B5EF4-FFF2-40B4-BE49-F238E27FC236}">
                <a16:creationId xmlns:a16="http://schemas.microsoft.com/office/drawing/2014/main" id="{7FC8CEC5-99BD-B344-B9D0-1DA8F57A5F60}"/>
              </a:ext>
            </a:extLst>
          </p:cNvPr>
          <p:cNvSpPr/>
          <p:nvPr/>
        </p:nvSpPr>
        <p:spPr bwMode="auto">
          <a:xfrm flipV="1">
            <a:off x="8197528" y="3067363"/>
            <a:ext cx="3425512" cy="1321757"/>
          </a:xfrm>
          <a:prstGeom prst="snip1Rect">
            <a:avLst/>
          </a:prstGeom>
          <a:solidFill>
            <a:schemeClr val="bg2">
              <a:lumMod val="75000"/>
              <a:alpha val="2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300"/>
              </a:spcAft>
            </a:pPr>
            <a:endParaRPr lang="en-US" sz="500" b="0" i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EFBED2D4-D3A5-3549-94CB-167188D3C9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70478" y="3118297"/>
            <a:ext cx="3352562" cy="25495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en-US" b="1"/>
              <a:t>Title</a:t>
            </a:r>
            <a:endParaRPr lang="en-US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439CF40F-6292-244C-BDCE-88D50332778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70478" y="3373253"/>
            <a:ext cx="3352562" cy="1015867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37" name="Rectangle: Single Corner Snipped 3">
            <a:extLst>
              <a:ext uri="{FF2B5EF4-FFF2-40B4-BE49-F238E27FC236}">
                <a16:creationId xmlns:a16="http://schemas.microsoft.com/office/drawing/2014/main" id="{CFBC30D6-5F6C-AA40-938D-420BAC159879}"/>
              </a:ext>
            </a:extLst>
          </p:cNvPr>
          <p:cNvSpPr/>
          <p:nvPr/>
        </p:nvSpPr>
        <p:spPr bwMode="auto">
          <a:xfrm flipV="1">
            <a:off x="565969" y="4540563"/>
            <a:ext cx="3425512" cy="1321757"/>
          </a:xfrm>
          <a:prstGeom prst="snip1Rect">
            <a:avLst/>
          </a:prstGeom>
          <a:solidFill>
            <a:srgbClr val="FF4D4D">
              <a:alpha val="2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300"/>
              </a:spcAft>
            </a:pPr>
            <a:endParaRPr lang="en-US" sz="500" b="0" i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504681AB-69E7-4848-B25B-06D5D08B07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8919" y="4591497"/>
            <a:ext cx="3352562" cy="25495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en-US" b="1"/>
              <a:t>Title</a:t>
            </a:r>
            <a:endParaRPr lang="en-US"/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022BE5AC-F20F-2243-BAAF-D52EC23C65C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8919" y="4846453"/>
            <a:ext cx="3352562" cy="1015867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40" name="Rectangle: Single Corner Snipped 3">
            <a:extLst>
              <a:ext uri="{FF2B5EF4-FFF2-40B4-BE49-F238E27FC236}">
                <a16:creationId xmlns:a16="http://schemas.microsoft.com/office/drawing/2014/main" id="{D9036223-C401-A14A-A4E5-2756A90BD9F4}"/>
              </a:ext>
            </a:extLst>
          </p:cNvPr>
          <p:cNvSpPr/>
          <p:nvPr/>
        </p:nvSpPr>
        <p:spPr bwMode="auto">
          <a:xfrm flipV="1">
            <a:off x="4383244" y="4540563"/>
            <a:ext cx="3425512" cy="1321757"/>
          </a:xfrm>
          <a:prstGeom prst="snip1Rect">
            <a:avLst/>
          </a:prstGeom>
          <a:solidFill>
            <a:schemeClr val="bg2">
              <a:lumMod val="75000"/>
              <a:alpha val="2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300"/>
              </a:spcAft>
            </a:pPr>
            <a:endParaRPr lang="en-US" sz="500" b="0" i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 Placeholder 11">
            <a:extLst>
              <a:ext uri="{FF2B5EF4-FFF2-40B4-BE49-F238E27FC236}">
                <a16:creationId xmlns:a16="http://schemas.microsoft.com/office/drawing/2014/main" id="{FF43CDBC-0AF4-D140-83B0-D528310B3FF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56194" y="4591497"/>
            <a:ext cx="3352562" cy="25495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en-US" b="1"/>
              <a:t>Title</a:t>
            </a:r>
            <a:endParaRPr lang="en-US"/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90DCB6BA-0060-9746-96D4-E848602C670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62034" y="4846453"/>
            <a:ext cx="3352562" cy="1015867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43" name="Rectangle: Single Corner Snipped 3">
            <a:extLst>
              <a:ext uri="{FF2B5EF4-FFF2-40B4-BE49-F238E27FC236}">
                <a16:creationId xmlns:a16="http://schemas.microsoft.com/office/drawing/2014/main" id="{57EA816B-1182-2F4D-8B6B-B46B48DDC7BC}"/>
              </a:ext>
            </a:extLst>
          </p:cNvPr>
          <p:cNvSpPr/>
          <p:nvPr/>
        </p:nvSpPr>
        <p:spPr bwMode="auto">
          <a:xfrm flipV="1">
            <a:off x="8197528" y="4540563"/>
            <a:ext cx="3425512" cy="1321757"/>
          </a:xfrm>
          <a:prstGeom prst="snip1Rect">
            <a:avLst/>
          </a:prstGeom>
          <a:solidFill>
            <a:srgbClr val="FF4D4D">
              <a:alpha val="2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300"/>
              </a:spcAft>
            </a:pPr>
            <a:endParaRPr lang="en-US" sz="500" b="0" i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 Placeholder 11">
            <a:extLst>
              <a:ext uri="{FF2B5EF4-FFF2-40B4-BE49-F238E27FC236}">
                <a16:creationId xmlns:a16="http://schemas.microsoft.com/office/drawing/2014/main" id="{C77AE778-1D73-0D47-BF5E-08C8805CB8D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70478" y="4591497"/>
            <a:ext cx="3352562" cy="25495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en-US" b="1"/>
              <a:t>Title</a:t>
            </a:r>
            <a:endParaRPr lang="en-US"/>
          </a:p>
        </p:txBody>
      </p:sp>
      <p:sp>
        <p:nvSpPr>
          <p:cNvPr id="45" name="Text Placeholder 14">
            <a:extLst>
              <a:ext uri="{FF2B5EF4-FFF2-40B4-BE49-F238E27FC236}">
                <a16:creationId xmlns:a16="http://schemas.microsoft.com/office/drawing/2014/main" id="{07C1A8FC-710D-7A45-A0F8-886A5BCFDE1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70478" y="4846453"/>
            <a:ext cx="3352562" cy="1015867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CEDA46D-981B-8C48-9357-2AEF3195F1C7}"/>
              </a:ext>
            </a:extLst>
          </p:cNvPr>
          <p:cNvSpPr/>
          <p:nvPr/>
        </p:nvSpPr>
        <p:spPr>
          <a:xfrm>
            <a:off x="555188" y="6114587"/>
            <a:ext cx="11081624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7" name="Text Placeholder 23">
            <a:extLst>
              <a:ext uri="{FF2B5EF4-FFF2-40B4-BE49-F238E27FC236}">
                <a16:creationId xmlns:a16="http://schemas.microsoft.com/office/drawing/2014/main" id="{75F5D77F-C52A-A142-A38C-38AF65DD099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54961" y="6116320"/>
            <a:ext cx="10282079" cy="238964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Concluding Thought</a:t>
            </a:r>
          </a:p>
        </p:txBody>
      </p:sp>
      <p:sp>
        <p:nvSpPr>
          <p:cNvPr id="49" name="Slide Number">
            <a:extLst>
              <a:ext uri="{FF2B5EF4-FFF2-40B4-BE49-F238E27FC236}">
                <a16:creationId xmlns:a16="http://schemas.microsoft.com/office/drawing/2014/main" id="{5AF74C60-A444-5E43-AF4E-EE7F9624A5D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69C1A17-8FB2-430B-A5B0-487A58B52A01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139467903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E1D0B-C8D6-A34B-9A02-6327FA93118F}"/>
              </a:ext>
            </a:extLst>
          </p:cNvPr>
          <p:cNvSpPr/>
          <p:nvPr userDrawn="1"/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rgbClr val="4C4C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9B3E54-67B9-FA40-9A3D-51FDCBB7E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319BF-CF9E-274E-9B7C-02DAEE2A53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CB1F2229-7041-8A4B-A821-29FABE488A28}"/>
              </a:ext>
            </a:extLst>
          </p:cNvPr>
          <p:cNvSpPr/>
          <p:nvPr userDrawn="1"/>
        </p:nvSpPr>
        <p:spPr>
          <a:xfrm rot="5400000">
            <a:off x="10511083" y="-739"/>
            <a:ext cx="1690688" cy="1692165"/>
          </a:xfrm>
          <a:custGeom>
            <a:avLst/>
            <a:gdLst/>
            <a:ahLst/>
            <a:cxnLst/>
            <a:rect l="l" t="t" r="r" b="b"/>
            <a:pathLst>
              <a:path w="7550784" h="7566025">
                <a:moveTo>
                  <a:pt x="0" y="7565690"/>
                </a:moveTo>
                <a:lnTo>
                  <a:pt x="0" y="0"/>
                </a:lnTo>
                <a:lnTo>
                  <a:pt x="7550559" y="0"/>
                </a:lnTo>
                <a:lnTo>
                  <a:pt x="0" y="7565690"/>
                </a:lnTo>
                <a:close/>
              </a:path>
            </a:pathLst>
          </a:custGeom>
          <a:solidFill>
            <a:srgbClr val="CD01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89787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Rectangle 4"/>
          <p:cNvSpPr/>
          <p:nvPr/>
        </p:nvSpPr>
        <p:spPr>
          <a:xfrm>
            <a:off x="6595669" y="3350260"/>
            <a:ext cx="4995469" cy="24622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37300" y="3350260"/>
            <a:ext cx="258369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756502" y="1860548"/>
            <a:ext cx="4648200" cy="3867152"/>
          </a:xfrm>
          <a:prstGeom prst="rect">
            <a:avLst/>
          </a:prstGeom>
        </p:spPr>
        <p:txBody>
          <a:bodyPr anchor="t">
            <a:noAutofit/>
          </a:bodyPr>
          <a:lstStyle>
            <a:lvl1pPr marL="2794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1pPr>
            <a:lvl2pPr marL="5588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2pPr>
            <a:lvl3pPr marL="8382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3pPr>
            <a:lvl4pPr marL="11176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4pPr>
            <a:lvl5pPr marL="13970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EAAED486-B647-D142-BEEF-79A9C3A4FC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6503" y="1079421"/>
            <a:ext cx="4648200" cy="64150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Short Header</a:t>
            </a:r>
          </a:p>
        </p:txBody>
      </p:sp>
      <p:pic>
        <p:nvPicPr>
          <p:cNvPr id="15" name="Scrum Inc_CMYK.pdf" descr="Scrum Inc_CMYK.pdf">
            <a:extLst>
              <a:ext uri="{FF2B5EF4-FFF2-40B4-BE49-F238E27FC236}">
                <a16:creationId xmlns:a16="http://schemas.microsoft.com/office/drawing/2014/main" id="{2EA30E13-F476-4C4A-9F2C-26E1609375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1C883696-C597-8B4F-8992-D7627561EE95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828597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/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3305890"/>
            <a:ext cx="12192000" cy="246221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170509" y="2797572"/>
            <a:ext cx="7844632" cy="1262856"/>
          </a:xfrm>
        </p:spPr>
        <p:txBody>
          <a:bodyPr/>
          <a:lstStyle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Open Sans" charset="0"/>
                <a:ea typeface="Open Sans" charset="0"/>
                <a:cs typeface="Open Sans" charset="0"/>
                <a:sym typeface="Helvetica Neue"/>
              </a:rPr>
              <a:t>Large Statement,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Open Sans" charset="0"/>
                <a:ea typeface="Open Sans" charset="0"/>
                <a:cs typeface="Open Sans" charset="0"/>
                <a:sym typeface="Helvetica Neue"/>
              </a:rPr>
              <a:t>Question, or Quote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pic>
        <p:nvPicPr>
          <p:cNvPr id="9" name="Scrum Inc_CMYK.pdf" descr="Scrum Inc_CMYK.pdf">
            <a:extLst>
              <a:ext uri="{FF2B5EF4-FFF2-40B4-BE49-F238E27FC236}">
                <a16:creationId xmlns:a16="http://schemas.microsoft.com/office/drawing/2014/main" id="{639DE5CE-64CA-D246-BA50-ECED4F77C5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lide Number">
            <a:extLst>
              <a:ext uri="{FF2B5EF4-FFF2-40B4-BE49-F238E27FC236}">
                <a16:creationId xmlns:a16="http://schemas.microsoft.com/office/drawing/2014/main" id="{679AF3B3-201A-1B4F-B240-1C6A8B94CBC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904990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Style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03" name="Scrum Inc_CMYK.pdf" descr="Scrum Inc_CMYK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511537" y="1044209"/>
            <a:ext cx="817124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78274" y="1044209"/>
            <a:ext cx="817124" cy="246221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45010" y="1044209"/>
            <a:ext cx="817124" cy="246221"/>
          </a:xfrm>
          <a:prstGeom prst="rect">
            <a:avLst/>
          </a:prstGeom>
          <a:solidFill>
            <a:srgbClr val="4C4C4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11537" y="1685264"/>
            <a:ext cx="817125" cy="1897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#cc0000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82789" y="1685264"/>
            <a:ext cx="817125" cy="1897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#000000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45008" y="1685264"/>
            <a:ext cx="817125" cy="1897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#4c4c4c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1950" y="635792"/>
            <a:ext cx="3258809" cy="3590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Fonts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01949" y="1167319"/>
            <a:ext cx="3754877" cy="24354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t" anchorCtr="0">
            <a:noAutofit/>
          </a:bodyPr>
          <a:lstStyle/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Open Sans Bold – Headers</a:t>
            </a: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 SemiBold" charset="0"/>
                <a:ea typeface="Open Sans SemiBold" charset="0"/>
                <a:cs typeface="Open Sans SemiBold" charset="0"/>
                <a:sym typeface="Helvetica Neue"/>
              </a:rPr>
              <a:t>Open Sans Semi Bold - Emphasis</a:t>
            </a: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Open Sans – Body Copy</a:t>
            </a: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1949" y="4317849"/>
            <a:ext cx="5509588" cy="14362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t" anchorCtr="0">
            <a:noAutofit/>
          </a:bodyPr>
          <a:lstStyle/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To prevent text box from auto-sizing and changing font size:</a:t>
            </a: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  <a:p>
            <a:pPr marL="257175" marR="0" indent="-257175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Click Text Box</a:t>
            </a:r>
          </a:p>
          <a:p>
            <a:pPr marL="257175" marR="0" indent="-257175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Format</a:t>
            </a:r>
            <a:r>
              <a:rPr kumimoji="0" lang="mr-IN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Open Sans" charset="0"/>
                <a:sym typeface="Helvetica Neue"/>
              </a:rPr>
              <a:t>…</a:t>
            </a:r>
            <a:r>
              <a:rPr kumimoji="0" lang="en-US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 More Options</a:t>
            </a:r>
          </a:p>
          <a:p>
            <a:pPr marL="257175" marR="0" indent="-257175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Vertical Alignment: Top or Middle</a:t>
            </a:r>
          </a:p>
          <a:p>
            <a:pPr marL="257175" marR="0" indent="-257175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Do Not AutoFit</a:t>
            </a:r>
          </a:p>
          <a:p>
            <a:pPr marL="257175" marR="0" indent="-257175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endParaRPr kumimoji="0" lang="en-US" sz="15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20099" y="4317849"/>
            <a:ext cx="4561550" cy="23507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t" anchorCtr="0">
            <a:noAutofit/>
          </a:bodyPr>
          <a:lstStyle/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To download Open Sans: </a:t>
            </a: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  <a:hlinkClick r:id="rId3"/>
              </a:rPr>
              <a:t>https://drive.google.com/open?id=12Fs7zbIlM1lLYmbi86yv9EruIZG5xZDr</a:t>
            </a:r>
            <a:endParaRPr kumimoji="0" lang="en-US" sz="15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HBR on basic slide design:</a:t>
            </a: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9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hlinkClick r:id="rId4"/>
              </a:rPr>
              <a:t>https://hbr.org/2012/10/do-your-slides-pass-the-glance-test</a:t>
            </a:r>
            <a:endParaRPr kumimoji="0" lang="en-US" sz="15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362904345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519907-D8D6-4A15-B51C-18B75DBA15FB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pic>
        <p:nvPicPr>
          <p:cNvPr id="7" name="Scrum Inc_CMYK.pdf" descr="Scrum Inc_CMYK.pdf">
            <a:extLst>
              <a:ext uri="{FF2B5EF4-FFF2-40B4-BE49-F238E27FC236}">
                <a16:creationId xmlns:a16="http://schemas.microsoft.com/office/drawing/2014/main" id="{9CBBE234-DEDE-9140-80FE-7B39C6F0A0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84026295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16CE98-276F-FB40-907B-441431535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4EC37-EC4D-E746-B8D2-AB197D496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Test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4F58A-4F4A-BB47-9908-BB16D6FA8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87397" y="6540500"/>
            <a:ext cx="267702" cy="287258"/>
          </a:xfrm>
        </p:spPr>
        <p:txBody>
          <a:bodyPr/>
          <a:lstStyle/>
          <a:p>
            <a:fld id="{BBD55E9E-DF52-6242-AA92-CF4CA661F37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727033-4B55-414F-A9AF-08A27D419FF5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1290874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Image"/>
          <p:cNvSpPr>
            <a:spLocks noGrp="1"/>
          </p:cNvSpPr>
          <p:nvPr>
            <p:ph type="pic" sz="quarter" idx="13"/>
          </p:nvPr>
        </p:nvSpPr>
        <p:spPr>
          <a:xfrm>
            <a:off x="6584950" y="1758090"/>
            <a:ext cx="4195999" cy="39349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b="0" i="0"/>
            </a:lvl1pPr>
          </a:lstStyle>
          <a:p>
            <a:endParaRPr/>
          </a:p>
        </p:txBody>
      </p:sp>
      <p:sp>
        <p:nvSpPr>
          <p:cNvPr id="2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390782" y="1760118"/>
            <a:ext cx="5111751" cy="3932874"/>
          </a:xfrm>
          <a:prstGeom prst="rect">
            <a:avLst/>
          </a:prstGeom>
        </p:spPr>
        <p:txBody>
          <a:bodyPr anchor="t"/>
          <a:lstStyle>
            <a:lvl1pPr marL="279400" indent="-279400">
              <a:defRPr b="0" i="0"/>
            </a:lvl1pPr>
            <a:lvl2pPr marL="558800" indent="-279400">
              <a:defRPr b="0" i="0"/>
            </a:lvl2pPr>
            <a:lvl3pPr marL="838200" indent="-279400">
              <a:defRPr b="0" i="0"/>
            </a:lvl3pPr>
            <a:lvl4pPr marL="1117600" indent="-279400">
              <a:defRPr b="0" i="0"/>
            </a:lvl4pPr>
            <a:lvl5pPr marL="1397000" indent="-279400">
              <a:defRPr b="0" i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1225551" y="465666"/>
            <a:ext cx="9736618" cy="1143001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Title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678BF8-F5DD-4316-8449-F4943F0F28FA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1864031735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s, 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25474207-F98F-FD43-96D9-8F6A9E68D7C9}"/>
              </a:ext>
            </a:extLst>
          </p:cNvPr>
          <p:cNvSpPr/>
          <p:nvPr userDrawn="1"/>
        </p:nvSpPr>
        <p:spPr>
          <a:xfrm flipV="1">
            <a:off x="1295665" y="1758090"/>
            <a:ext cx="0" cy="2076156"/>
          </a:xfrm>
          <a:prstGeom prst="line">
            <a:avLst/>
          </a:prstGeom>
          <a:ln w="50800">
            <a:solidFill>
              <a:srgbClr val="CC1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C19BECAE-8049-4643-A75C-812DA55395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25551" y="465667"/>
            <a:ext cx="9736617" cy="114300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600" b="0" i="0">
                <a:solidFill>
                  <a:srgbClr val="CC000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Verdana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" name="Body Level One…">
            <a:extLst>
              <a:ext uri="{FF2B5EF4-FFF2-40B4-BE49-F238E27FC236}">
                <a16:creationId xmlns:a16="http://schemas.microsoft.com/office/drawing/2014/main" id="{1AC09BCE-A79E-CF49-9C78-FDF0B26C0536}"/>
              </a:ext>
            </a:extLst>
          </p:cNvPr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390782" y="1760118"/>
            <a:ext cx="9386611" cy="2074127"/>
          </a:xfrm>
          <a:prstGeom prst="rect">
            <a:avLst/>
          </a:prstGeom>
        </p:spPr>
        <p:txBody>
          <a:bodyPr anchor="t">
            <a:normAutofit/>
          </a:bodyPr>
          <a:lstStyle>
            <a:lvl1pPr marL="279400" indent="-279400">
              <a:spcBef>
                <a:spcPts val="2250"/>
              </a:spcBef>
              <a:defRPr sz="21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Verdana"/>
              </a:defRPr>
            </a:lvl1pPr>
            <a:lvl2pPr marL="558800" indent="-279400">
              <a:spcBef>
                <a:spcPts val="2250"/>
              </a:spcBef>
              <a:defRPr sz="21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Verdana"/>
              </a:defRPr>
            </a:lvl2pPr>
            <a:lvl3pPr marL="838200" indent="-279400">
              <a:spcBef>
                <a:spcPts val="2250"/>
              </a:spcBef>
              <a:defRPr sz="21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Verdana"/>
              </a:defRPr>
            </a:lvl3pPr>
            <a:lvl4pPr marL="1117600" indent="-279400">
              <a:spcBef>
                <a:spcPts val="225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4pPr>
            <a:lvl5pPr marL="1397000" indent="-279400">
              <a:spcBef>
                <a:spcPts val="225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B1F142-EED9-F44E-81E2-BB4F61267A1A}"/>
              </a:ext>
            </a:extLst>
          </p:cNvPr>
          <p:cNvSpPr/>
          <p:nvPr userDrawn="1"/>
        </p:nvSpPr>
        <p:spPr>
          <a:xfrm>
            <a:off x="10623804" y="6470969"/>
            <a:ext cx="1273629" cy="24622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C35437-79EF-4695-84E6-1FFD4CE20C96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42341583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889000" y="1099655"/>
            <a:ext cx="10414000" cy="2324101"/>
          </a:xfrm>
          <a:prstGeom prst="rect">
            <a:avLst/>
          </a:prstGeom>
        </p:spPr>
        <p:txBody>
          <a:bodyPr anchor="b"/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000" b="0" i="0"/>
            </a:lvl1pPr>
            <a:lvl2pPr marL="0" indent="0" algn="ctr">
              <a:spcBef>
                <a:spcPts val="0"/>
              </a:spcBef>
              <a:buSzTx/>
              <a:buNone/>
              <a:defRPr sz="3000" b="0" i="0"/>
            </a:lvl2pPr>
            <a:lvl3pPr marL="0" indent="0" algn="ctr">
              <a:spcBef>
                <a:spcPts val="0"/>
              </a:spcBef>
              <a:buSzTx/>
              <a:buNone/>
              <a:defRPr sz="3000" b="0" i="0"/>
            </a:lvl3pPr>
            <a:lvl4pPr marL="0" indent="0" algn="ctr">
              <a:spcBef>
                <a:spcPts val="0"/>
              </a:spcBef>
              <a:buSzTx/>
              <a:buNone/>
              <a:defRPr sz="3000" b="0" i="0"/>
            </a:lvl4pPr>
            <a:lvl5pPr marL="0" indent="0" algn="ctr">
              <a:spcBef>
                <a:spcPts val="0"/>
              </a:spcBef>
              <a:buSzTx/>
              <a:buNone/>
              <a:defRPr sz="3000" b="0" i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EDA51B-760E-234D-8D9A-3EC76C963FFE}"/>
              </a:ext>
            </a:extLst>
          </p:cNvPr>
          <p:cNvSpPr/>
          <p:nvPr userDrawn="1"/>
        </p:nvSpPr>
        <p:spPr>
          <a:xfrm>
            <a:off x="9927772" y="6487780"/>
            <a:ext cx="1375229" cy="24622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F37584-524D-47D0-B06F-02463BD6E654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1120241340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Blank with no left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545D809A-DFD7-E94A-AC9A-3DD78B6455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25551" y="465667"/>
            <a:ext cx="9736617" cy="114300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600" b="0" i="0">
                <a:solidFill>
                  <a:srgbClr val="CC000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Verdana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7AF0A4-80AC-B545-9142-696C80800E72}"/>
              </a:ext>
            </a:extLst>
          </p:cNvPr>
          <p:cNvSpPr/>
          <p:nvPr userDrawn="1"/>
        </p:nvSpPr>
        <p:spPr>
          <a:xfrm>
            <a:off x="9568543" y="6454640"/>
            <a:ext cx="1632857" cy="24622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78E4CD-BA91-4701-92A7-E53893C42BEE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8956748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/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3176" y="3305890"/>
            <a:ext cx="12192000" cy="246221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170509" y="2797572"/>
            <a:ext cx="7844632" cy="1262856"/>
          </a:xfrm>
        </p:spPr>
        <p:txBody>
          <a:bodyPr/>
          <a:lstStyle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Open Sans" charset="0"/>
                <a:ea typeface="Open Sans" charset="0"/>
                <a:cs typeface="Open Sans" charset="0"/>
                <a:sym typeface="Helvetica Neue"/>
              </a:rPr>
              <a:t>Large Statement,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Open Sans" charset="0"/>
                <a:ea typeface="Open Sans" charset="0"/>
                <a:cs typeface="Open Sans" charset="0"/>
                <a:sym typeface="Helvetica Neue"/>
              </a:rPr>
              <a:t>Question, or Quote</a:t>
            </a:r>
          </a:p>
        </p:txBody>
      </p:sp>
      <p:pic>
        <p:nvPicPr>
          <p:cNvPr id="9" name="Scrum Inc_CMYK.pdf" descr="Scrum Inc_CMYK.pdf">
            <a:extLst>
              <a:ext uri="{FF2B5EF4-FFF2-40B4-BE49-F238E27FC236}">
                <a16:creationId xmlns:a16="http://schemas.microsoft.com/office/drawing/2014/main" id="{639DE5CE-64CA-D246-BA50-ECED4F77C5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lide Number">
            <a:extLst>
              <a:ext uri="{FF2B5EF4-FFF2-40B4-BE49-F238E27FC236}">
                <a16:creationId xmlns:a16="http://schemas.microsoft.com/office/drawing/2014/main" id="{F4AFD71F-6ACA-4CFD-9CCF-A7EFA7DD69A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74172" y="6475098"/>
            <a:ext cx="267702" cy="2872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5FC62D-1626-467A-BFEC-C06927291E02}"/>
              </a:ext>
            </a:extLst>
          </p:cNvPr>
          <p:cNvSpPr/>
          <p:nvPr userDrawn="1"/>
        </p:nvSpPr>
        <p:spPr>
          <a:xfrm>
            <a:off x="3175" y="3305890"/>
            <a:ext cx="12192000" cy="246221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3" name="Scrum Inc_CMYK.pdf" descr="Scrum Inc_CMYK.pdf">
            <a:extLst>
              <a:ext uri="{FF2B5EF4-FFF2-40B4-BE49-F238E27FC236}">
                <a16:creationId xmlns:a16="http://schemas.microsoft.com/office/drawing/2014/main" id="{8BEC37DB-7A2C-47E3-AD3D-654258A71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A875B0F-C424-4EDB-87F3-22221D72815F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39440644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15D25-5D70-5A45-8BC6-0A60D0A23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3D64AE-1735-E746-A4BA-4B3986131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11374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7" name="Title Text"/>
          <p:cNvSpPr txBox="1">
            <a:spLocks noGrp="1"/>
          </p:cNvSpPr>
          <p:nvPr>
            <p:ph type="title"/>
          </p:nvPr>
        </p:nvSpPr>
        <p:spPr>
          <a:xfrm>
            <a:off x="841375" y="0"/>
            <a:ext cx="10502900" cy="1143001"/>
          </a:xfrm>
          <a:prstGeom prst="rect">
            <a:avLst/>
          </a:prstGeom>
        </p:spPr>
        <p:txBody>
          <a:bodyPr/>
          <a:lstStyle>
            <a:lvl1pPr algn="ctr">
              <a:defRPr sz="3500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907BF9-4DF8-9A44-84CD-160C53E6C0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589182" y="6504465"/>
            <a:ext cx="267702" cy="287258"/>
          </a:xfrm>
          <a:prstGeom prst="rect">
            <a:avLst/>
          </a:prstGeom>
        </p:spPr>
        <p:txBody>
          <a:bodyPr/>
          <a:lstStyle/>
          <a:p>
            <a:fld id="{C188EA5A-D20C-4B43-A161-BF3A9A6853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595D5-9D18-FC4D-A537-D4435CF714C5}"/>
              </a:ext>
            </a:extLst>
          </p:cNvPr>
          <p:cNvSpPr/>
          <p:nvPr userDrawn="1"/>
        </p:nvSpPr>
        <p:spPr>
          <a:xfrm>
            <a:off x="10580915" y="6431175"/>
            <a:ext cx="1257300" cy="24622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29E2E8-9518-44FF-AE58-FD4F85D74FF5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10726369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: 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Line"/>
          <p:cNvSpPr/>
          <p:nvPr/>
        </p:nvSpPr>
        <p:spPr>
          <a:xfrm flipV="1">
            <a:off x="6092712" y="1825676"/>
            <a:ext cx="1" cy="3867315"/>
          </a:xfrm>
          <a:prstGeom prst="line">
            <a:avLst/>
          </a:prstGeom>
          <a:ln w="50800">
            <a:solidFill>
              <a:srgbClr val="CC1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5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25551" y="1825677"/>
            <a:ext cx="4539145" cy="393287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794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1pPr>
            <a:lvl2pPr marL="5588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2pPr>
            <a:lvl3pPr marL="8382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3pPr>
            <a:lvl4pPr marL="11176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4pPr>
            <a:lvl5pPr marL="13970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545D809A-DFD7-E94A-AC9A-3DD78B6455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25551" y="465667"/>
            <a:ext cx="9736617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Body Level One…">
            <a:extLst>
              <a:ext uri="{FF2B5EF4-FFF2-40B4-BE49-F238E27FC236}">
                <a16:creationId xmlns:a16="http://schemas.microsoft.com/office/drawing/2014/main" id="{512590F9-C2E7-904F-B888-804FF7AAC09F}"/>
              </a:ext>
            </a:extLst>
          </p:cNvPr>
          <p:cNvSpPr txBox="1">
            <a:spLocks noGrp="1"/>
          </p:cNvSpPr>
          <p:nvPr>
            <p:ph type="body" sz="half" idx="10" hasCustomPrompt="1"/>
          </p:nvPr>
        </p:nvSpPr>
        <p:spPr>
          <a:xfrm>
            <a:off x="6423023" y="1825677"/>
            <a:ext cx="4539145" cy="393287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794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1pPr>
            <a:lvl2pPr marL="5588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2pPr>
            <a:lvl3pPr marL="8382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3pPr>
            <a:lvl4pPr marL="11176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4pPr>
            <a:lvl5pPr marL="13970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9F4202-53DF-4C2E-A89C-D36D8CA557A8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23658510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Photo" preserve="1">
  <p:cSld name="Title, Bullets &amp; Phot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"/>
          <p:cNvSpPr>
            <a:spLocks noGrp="1"/>
          </p:cNvSpPr>
          <p:nvPr>
            <p:ph type="pic" idx="2"/>
          </p:nvPr>
        </p:nvSpPr>
        <p:spPr>
          <a:xfrm>
            <a:off x="6584951" y="1758091"/>
            <a:ext cx="4195999" cy="393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625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625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625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625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cxnSp>
        <p:nvCxnSpPr>
          <p:cNvPr id="17" name="Google Shape;17;p6"/>
          <p:cNvCxnSpPr/>
          <p:nvPr/>
        </p:nvCxnSpPr>
        <p:spPr>
          <a:xfrm rot="10800000" flipH="1">
            <a:off x="1295666" y="1758091"/>
            <a:ext cx="1" cy="3867315"/>
          </a:xfrm>
          <a:prstGeom prst="straightConnector1">
            <a:avLst/>
          </a:prstGeom>
          <a:noFill/>
          <a:ln w="50800" cap="flat" cmpd="sng">
            <a:solidFill>
              <a:srgbClr val="CC1000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8" name="Google Shape;18;p6"/>
          <p:cNvSpPr txBox="1">
            <a:spLocks noGrp="1"/>
          </p:cNvSpPr>
          <p:nvPr>
            <p:ph type="body" idx="1"/>
          </p:nvPr>
        </p:nvSpPr>
        <p:spPr>
          <a:xfrm>
            <a:off x="1390782" y="1760119"/>
            <a:ext cx="5111751" cy="3932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3619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19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19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19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19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7147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6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6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67702" cy="287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Google Shape;21;p6"/>
          <p:cNvSpPr txBox="1">
            <a:spLocks noGrp="1"/>
          </p:cNvSpPr>
          <p:nvPr>
            <p:ph type="title"/>
          </p:nvPr>
        </p:nvSpPr>
        <p:spPr>
          <a:xfrm>
            <a:off x="1225552" y="465668"/>
            <a:ext cx="9736617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3600"/>
              <a:buFont typeface="Verdana"/>
              <a:buNone/>
              <a:defRPr sz="3600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729662-E3E6-4FEC-944F-A5FAB423F094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17143123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Bio Slide - ADD RED BAR to separate business from pers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7925178" y="3388440"/>
            <a:ext cx="2791009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74537" y="1302918"/>
            <a:ext cx="6391747" cy="505236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794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1pPr>
            <a:lvl2pPr marL="558800" indent="-279400">
              <a:spcBef>
                <a:spcPts val="2250"/>
              </a:spcBef>
              <a:defRPr sz="1900">
                <a:latin typeface="Open Sans" charset="0"/>
                <a:ea typeface="Open Sans" charset="0"/>
                <a:cs typeface="Open Sans" charset="0"/>
                <a:sym typeface="Verdana"/>
              </a:defRPr>
            </a:lvl2pPr>
            <a:lvl3pPr marL="838200" indent="-279400">
              <a:spcBef>
                <a:spcPts val="2250"/>
              </a:spcBef>
              <a:defRPr sz="1900">
                <a:latin typeface="Open Sans" charset="0"/>
                <a:ea typeface="Open Sans" charset="0"/>
                <a:cs typeface="Open Sans" charset="0"/>
                <a:sym typeface="Verdana"/>
              </a:defRPr>
            </a:lvl3pPr>
            <a:lvl4pPr marL="1117600" indent="-279400">
              <a:spcBef>
                <a:spcPts val="2250"/>
              </a:spcBef>
              <a:defRPr sz="1900">
                <a:latin typeface="Open Sans" charset="0"/>
                <a:ea typeface="Open Sans" charset="0"/>
                <a:cs typeface="Open Sans" charset="0"/>
                <a:sym typeface="Verdana"/>
              </a:defRPr>
            </a:lvl4pPr>
            <a:lvl5pPr marL="1397000" indent="-279400">
              <a:spcBef>
                <a:spcPts val="2250"/>
              </a:spcBef>
              <a:defRPr sz="1900">
                <a:latin typeface="Open Sans" charset="0"/>
                <a:ea typeface="Open Sans" charset="0"/>
                <a:cs typeface="Open Sans" charset="0"/>
                <a:sym typeface="Verdana"/>
              </a:defRPr>
            </a:lvl5pPr>
          </a:lstStyle>
          <a:p>
            <a:pPr lvl="0"/>
            <a:r>
              <a:rPr lang="en-US"/>
              <a:t>Area for logos / images</a:t>
            </a:r>
            <a:endParaRPr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A50CBB-2D97-6E46-87C5-7DB1E7520D80}"/>
              </a:ext>
            </a:extLst>
          </p:cNvPr>
          <p:cNvSpPr/>
          <p:nvPr userDrawn="1"/>
        </p:nvSpPr>
        <p:spPr>
          <a:xfrm>
            <a:off x="228599" y="0"/>
            <a:ext cx="114300" cy="1240972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1D7B47B6-4752-AB4A-AB61-2AD9B1E9027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323138" y="1388472"/>
            <a:ext cx="4135438" cy="271429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965709-953C-ED40-AF4D-085FBF8C8E53}"/>
              </a:ext>
            </a:extLst>
          </p:cNvPr>
          <p:cNvSpPr/>
          <p:nvPr userDrawn="1"/>
        </p:nvSpPr>
        <p:spPr>
          <a:xfrm>
            <a:off x="7323138" y="4250269"/>
            <a:ext cx="4135438" cy="2105015"/>
          </a:xfrm>
          <a:prstGeom prst="rect">
            <a:avLst/>
          </a:prstGeom>
          <a:solidFill>
            <a:schemeClr val="bg1"/>
          </a:solidFill>
          <a:ln w="76200" cap="flat">
            <a:solidFill>
              <a:schemeClr val="accent6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 anchorCtr="0">
            <a:no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Helvetica Neue Medium"/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C29594B-B9CB-544F-A38F-08E7134184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538" y="406575"/>
            <a:ext cx="7240059" cy="528709"/>
          </a:xfrm>
        </p:spPr>
        <p:txBody>
          <a:bodyPr anchor="b" anchorCtr="0">
            <a:noAutofit/>
          </a:bodyPr>
          <a:lstStyle>
            <a:lvl1pPr marL="0" indent="0">
              <a:spcBef>
                <a:spcPts val="600"/>
              </a:spcBef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E68D1AA-994A-2B47-B17E-50A3A7F39A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4538" y="935284"/>
            <a:ext cx="7240059" cy="305688"/>
          </a:xfrm>
        </p:spPr>
        <p:txBody>
          <a:bodyPr anchor="b" anchorCtr="0">
            <a:noAutofit/>
          </a:bodyPr>
          <a:lstStyle>
            <a:lvl1pPr marL="0" indent="0">
              <a:spcBef>
                <a:spcPts val="600"/>
              </a:spcBef>
              <a:buNone/>
              <a:defRPr sz="1800" b="0" i="0">
                <a:solidFill>
                  <a:schemeClr val="accent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Role / Title / Function in the Class or Engagement</a:t>
            </a:r>
          </a:p>
        </p:txBody>
      </p:sp>
    </p:spTree>
    <p:extLst>
      <p:ext uri="{BB962C8B-B14F-4D97-AF65-F5344CB8AC3E}">
        <p14:creationId xmlns:p14="http://schemas.microsoft.com/office/powerpoint/2010/main" val="3370283544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, 2 column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63909" y="1391920"/>
            <a:ext cx="5747426" cy="4876800"/>
          </a:xfrm>
        </p:spPr>
        <p:txBody>
          <a:bodyPr vert="horz"/>
          <a:lstStyle>
            <a:lvl1pPr marL="609608" indent="-609608">
              <a:spcBef>
                <a:spcPts val="1600"/>
              </a:spcBef>
              <a:buFont typeface="Arial"/>
              <a:buChar char="•"/>
              <a:defRPr b="0" i="0"/>
            </a:lvl1pPr>
            <a:lvl2pPr marL="914412" indent="-457206">
              <a:buFont typeface="Arial"/>
              <a:buChar char="•"/>
              <a:defRPr b="0" i="0"/>
            </a:lvl2pPr>
            <a:lvl3pPr marL="1371617" indent="-457206">
              <a:buFont typeface="Arial"/>
              <a:buChar char="•"/>
              <a:defRPr b="0" i="0"/>
            </a:lvl3pPr>
            <a:lvl4pPr marL="1828823" indent="-457206">
              <a:buFont typeface="Arial"/>
              <a:buChar char="•"/>
              <a:defRPr b="0" i="0"/>
            </a:lvl4pPr>
            <a:lvl5pPr marL="2286029" indent="-457206">
              <a:buFont typeface="Arial"/>
              <a:buChar char="•"/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263909" y="1"/>
            <a:ext cx="11928092" cy="1275396"/>
          </a:xfrm>
          <a:prstGeom prst="rect">
            <a:avLst/>
          </a:prstGeom>
          <a:noFill/>
        </p:spPr>
        <p:txBody>
          <a:bodyPr lIns="91425" tIns="91425" rIns="91425" bIns="91425" anchor="ctr" anchorCtr="0">
            <a:normAutofit/>
          </a:bodyPr>
          <a:lstStyle>
            <a:lvl1pPr>
              <a:spcBef>
                <a:spcPts val="0"/>
              </a:spcBef>
              <a:defRPr baseline="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096001" y="1391920"/>
            <a:ext cx="5747426" cy="4876800"/>
          </a:xfrm>
        </p:spPr>
        <p:txBody>
          <a:bodyPr vert="horz"/>
          <a:lstStyle>
            <a:lvl1pPr marL="609608" indent="-609608">
              <a:spcBef>
                <a:spcPts val="1600"/>
              </a:spcBef>
              <a:buFont typeface="Arial"/>
              <a:buChar char="•"/>
              <a:defRPr b="0" i="0"/>
            </a:lvl1pPr>
            <a:lvl2pPr marL="914412" indent="-457206">
              <a:buFont typeface="Arial"/>
              <a:buChar char="•"/>
              <a:defRPr b="0" i="0"/>
            </a:lvl2pPr>
            <a:lvl3pPr marL="1371617" indent="-457206">
              <a:buFont typeface="Arial"/>
              <a:buChar char="•"/>
              <a:defRPr b="0" i="0"/>
            </a:lvl3pPr>
            <a:lvl4pPr marL="1828823" indent="-457206">
              <a:buFont typeface="Arial"/>
              <a:buChar char="•"/>
              <a:defRPr b="0" i="0"/>
            </a:lvl4pPr>
            <a:lvl5pPr marL="2286029" indent="-457206">
              <a:buFont typeface="Arial"/>
              <a:buChar char="•"/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13">
            <a:extLst>
              <a:ext uri="{FF2B5EF4-FFF2-40B4-BE49-F238E27FC236}">
                <a16:creationId xmlns:a16="http://schemas.microsoft.com/office/drawing/2014/main" id="{F2DABF65-025A-8046-BF98-D108E401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75912" y="6486798"/>
            <a:ext cx="360676" cy="389915"/>
          </a:xfrm>
        </p:spPr>
        <p:txBody>
          <a:bodyPr/>
          <a:lstStyle>
            <a:lvl1pPr>
              <a:defRPr sz="1867" baseline="0"/>
            </a:lvl1pPr>
          </a:lstStyle>
          <a:p>
            <a:fld id="{39B798A0-00C1-224A-89BA-321075ED2C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267E6323-61CA-A84F-B975-4F8AB9A95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46400" y="6486798"/>
            <a:ext cx="6096000" cy="387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82A7186-A3F4-2542-ACDD-05B342915252}"/>
              </a:ext>
            </a:extLst>
          </p:cNvPr>
          <p:cNvCxnSpPr>
            <a:cxnSpLocks/>
          </p:cNvCxnSpPr>
          <p:nvPr userDrawn="1"/>
        </p:nvCxnSpPr>
        <p:spPr>
          <a:xfrm>
            <a:off x="1" y="1280703"/>
            <a:ext cx="354842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5076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01600" y="3407490"/>
            <a:ext cx="12293600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2928" y="3407490"/>
            <a:ext cx="11664545" cy="24622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279400" sx="102000" sy="102000" algn="ctr" rotWithShape="0">
              <a:prstClr val="black">
                <a:alpha val="1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pic>
        <p:nvPicPr>
          <p:cNvPr id="7" name="Scrum Inc_CMYK.pdf" descr="Scrum Inc_CMYK.pdf">
            <a:extLst>
              <a:ext uri="{FF2B5EF4-FFF2-40B4-BE49-F238E27FC236}">
                <a16:creationId xmlns:a16="http://schemas.microsoft.com/office/drawing/2014/main" id="{BA5B7BC7-E6FA-EA4E-8252-C0FF28754C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8169" y="6480935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lide Number">
            <a:extLst>
              <a:ext uri="{FF2B5EF4-FFF2-40B4-BE49-F238E27FC236}">
                <a16:creationId xmlns:a16="http://schemas.microsoft.com/office/drawing/2014/main" id="{983435F5-5368-4348-BC2B-12C344E9A7DC}"/>
              </a:ext>
            </a:extLst>
          </p:cNvPr>
          <p:cNvSpPr txBox="1">
            <a:spLocks/>
          </p:cNvSpPr>
          <p:nvPr/>
        </p:nvSpPr>
        <p:spPr>
          <a:xfrm>
            <a:off x="5987798" y="6475098"/>
            <a:ext cx="216406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US" sz="1200" smtClean="0"/>
              <a:pPr/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287175080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96AF3-2FE2-F04A-AC38-BA2F16CFFD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D644D8-3948-8A49-9938-8F12CBF72A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FD70F-FB14-1341-BD7E-F95FCE595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E168-A31C-7E43-BF54-8E17D78989FC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970C8-2E67-2A46-AB7C-9D70C1FD9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08D04-841C-844B-9ED1-EBF7FB902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0390-3377-1643-A7EC-BBF5FD62B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0599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2642-27F5-0942-B83F-9A8C6FDC2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28B4E-79A1-FE48-A66D-EE6A6D6E8B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C9323-608B-FB4A-AF18-D55B9842C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E168-A31C-7E43-BF54-8E17D78989FC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EBF378-BB8B-884F-8BFA-F7E63A418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CBF649-70AB-984B-887B-9C92C4A9A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0390-3377-1643-A7EC-BBF5FD62B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0055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5D4D7-736E-2C4E-94B7-3E478FA27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D4558B-6CB7-4340-9643-8797B2D69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497DE-D152-AA41-A34B-8A94CA220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E168-A31C-7E43-BF54-8E17D78989FC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7F172-EBC7-AF45-BD0F-73F706215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AA6720-482B-CB45-AF82-24ECB2FBA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0390-3377-1643-A7EC-BBF5FD62B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6464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D5356-48B6-0942-870F-D3FF9B32D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983FE-D2B1-8347-9B66-8978E23C0B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C23BAF-9BA9-8C4C-8563-E6259058CD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CF595F-977E-F249-B797-3902415D5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E168-A31C-7E43-BF54-8E17D78989FC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A81FF4-4297-D842-8094-96D01A69F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15EE09-3231-7743-B5FC-16763A0A3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0390-3377-1643-A7EC-BBF5FD62B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092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61217-DCDA-7141-8704-69755E597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C27EB-69C6-024C-90CD-926453D113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FC7A2C-5CBB-9F48-99C6-6A72D3E3F6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08213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9C10F-167F-474D-8852-19112A927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D35C82-FDBE-3645-8576-25BBBEF83B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51DD1-3486-2F48-A9A3-74AE932CFD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7B21A3-5B57-1A40-9653-063D8C30C3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A428E2-3613-7945-A07B-FA822C630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B93210-7681-8C4C-A411-B43A322E4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E168-A31C-7E43-BF54-8E17D78989FC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9CF43D-456D-6549-BF71-E89C89FF7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E323B0-F991-3340-AE7C-890AED0EB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0390-3377-1643-A7EC-BBF5FD62B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9270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25861-C82F-3F43-B578-C0D552384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D66B32-8244-8C4F-B7FC-F9D4251F1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E168-A31C-7E43-BF54-8E17D78989FC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83FBB3-C6CC-714B-A425-6F582F912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072979-C572-0640-8FF3-6D1049C8B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0390-3377-1643-A7EC-BBF5FD62B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5346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24B9DC-A8D9-0247-A81B-3BA096C19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E168-A31C-7E43-BF54-8E17D78989FC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3DD7AE-A4F0-E24C-9CC2-B633B908B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D9F6E1-47BB-2047-96CD-AA68EA20C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0390-3377-1643-A7EC-BBF5FD62B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037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9B6C1-36DA-6941-8138-D95D51C7D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287FF-BE01-5344-B7EE-54FE7CE2B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C2576F-6219-6441-93A7-F2B29160A0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A2A5BD-B8F6-654B-9DF3-3FB1239AE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E168-A31C-7E43-BF54-8E17D78989FC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F004A5-CEC4-F94D-BA64-CD06F5AB4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CB1A65-EC04-9243-B143-4E3515CD6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0390-3377-1643-A7EC-BBF5FD62B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78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F4527-4820-1B40-961D-B6DE09AE1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5BB03A-0C98-D746-ACFD-6A6D689532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EF5B3A-6EC3-C749-B368-BFF398ADF0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8C1182-0F8D-FE41-B199-3F7C8F0D3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E168-A31C-7E43-BF54-8E17D78989FC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69983E-1415-7442-85DC-EF9475A11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71B3F3-896D-A740-9677-6681E7A9F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0390-3377-1643-A7EC-BBF5FD62B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2774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87FA1-CA4A-9243-A633-42C4D9E0A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2D62E3-F80C-A340-8924-8477510BAC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04EFB-2695-544C-8B1D-D1004DA8F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E168-A31C-7E43-BF54-8E17D78989FC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47345-78F1-1646-A4A7-5CE7B24EB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9D55A-6844-3940-AAE3-C0B3174EB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0390-3377-1643-A7EC-BBF5FD62B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9694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3035CC-1932-1C4A-8FAD-16ADB8DBE8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0E256C-37C7-CB40-A0D4-199D751D93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79569E-D2DB-7E4D-A00B-70958FFA9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FE168-A31C-7E43-BF54-8E17D78989FC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C5392-320B-3542-85DE-EB3824A89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69FAF3-1EE3-2E44-9DBE-66A1C9102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0390-3377-1643-A7EC-BBF5FD62B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0473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8F67EE70-B13F-AD4A-B93F-377C14084E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7F29542-A54B-8846-9D77-3D597B3CED22}"/>
              </a:ext>
            </a:extLst>
          </p:cNvPr>
          <p:cNvSpPr/>
          <p:nvPr/>
        </p:nvSpPr>
        <p:spPr>
          <a:xfrm>
            <a:off x="0" y="3305890"/>
            <a:ext cx="12192000" cy="246221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1E66272-2059-1146-AB8C-E1143D2B97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85678" y="2807891"/>
            <a:ext cx="6420644" cy="621110"/>
          </a:xfrm>
        </p:spPr>
        <p:txBody>
          <a:bodyPr>
            <a:normAutofit/>
          </a:bodyPr>
          <a:lstStyle>
            <a:lvl1pPr marL="0" indent="0" algn="ctr">
              <a:buNone/>
              <a:defRPr sz="3300" b="0" i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Course Name</a:t>
            </a:r>
          </a:p>
        </p:txBody>
      </p:sp>
      <p:pic>
        <p:nvPicPr>
          <p:cNvPr id="11" name="Picture 10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3E38AABC-C3FD-BA4E-8BCA-BBBF39320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5740072"/>
            <a:ext cx="2133600" cy="544176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8F320D6-BEAF-1D4F-8C5D-601094F476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85678" y="3434056"/>
            <a:ext cx="6420644" cy="621110"/>
          </a:xfrm>
        </p:spPr>
        <p:txBody>
          <a:bodyPr>
            <a:normAutofit/>
          </a:bodyPr>
          <a:lstStyle>
            <a:lvl1pPr marL="0" indent="0" algn="ctr">
              <a:buNone/>
              <a:defRPr sz="2700" b="0" i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Course Date</a:t>
            </a:r>
          </a:p>
        </p:txBody>
      </p:sp>
    </p:spTree>
    <p:extLst>
      <p:ext uri="{BB962C8B-B14F-4D97-AF65-F5344CB8AC3E}">
        <p14:creationId xmlns:p14="http://schemas.microsoft.com/office/powerpoint/2010/main" val="4163634367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crum Inc_CMYK.pdf" descr="Scrum Inc_CMYK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673142"/>
            <a:ext cx="5715104" cy="565359"/>
          </a:xfrm>
        </p:spPr>
        <p:txBody>
          <a:bodyPr anchor="t" anchorCtr="0">
            <a:noAutofit/>
          </a:bodyPr>
          <a:lstStyle>
            <a:lvl1pPr marL="0" indent="0">
              <a:buNone/>
              <a:defRPr sz="33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section title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3274594"/>
            <a:ext cx="5715104" cy="960522"/>
          </a:xfrm>
        </p:spPr>
        <p:txBody>
          <a:bodyPr anchor="t" anchorCtr="0">
            <a:noAutofit/>
          </a:bodyPr>
          <a:lstStyle>
            <a:lvl1pPr marL="0" indent="0">
              <a:buNone/>
              <a:defRPr sz="22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Master Description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704" y="1073889"/>
            <a:ext cx="4193931" cy="6858000"/>
          </a:xfrm>
          <a:prstGeom prst="rect">
            <a:avLst/>
          </a:prstGeom>
        </p:spPr>
      </p:pic>
      <p:sp>
        <p:nvSpPr>
          <p:cNvPr id="11" name="Diamond 10"/>
          <p:cNvSpPr/>
          <p:nvPr/>
        </p:nvSpPr>
        <p:spPr>
          <a:xfrm>
            <a:off x="6468824" y="2074123"/>
            <a:ext cx="6485861" cy="489109"/>
          </a:xfrm>
          <a:prstGeom prst="diamond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D28E3729-D258-8548-A180-88BCCD80975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17057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080">
          <p15:clr>
            <a:srgbClr val="FBAE40"/>
          </p15:clr>
        </p15:guide>
        <p15:guide id="2" pos="768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15158" y="2063014"/>
            <a:ext cx="2280707" cy="2278799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5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96000" y="2063014"/>
            <a:ext cx="2280707" cy="2278799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8" name="Scrum Inc_CMYK.pdf" descr="Scrum Inc_CMYK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004416" y="2458303"/>
            <a:ext cx="2818868" cy="330556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Jeff Sutherland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004416" y="2788858"/>
            <a:ext cx="2818868" cy="229789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 baseline="0">
                <a:solidFill>
                  <a:srgbClr val="FF0000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CO-CREATOR OF SCRUM</a:t>
            </a:r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004416" y="3029190"/>
            <a:ext cx="2818868" cy="1328815"/>
          </a:xfrm>
        </p:spPr>
        <p:txBody>
          <a:bodyPr anchor="t" anchorCtr="0">
            <a:noAutofit/>
          </a:bodyPr>
          <a:lstStyle>
            <a:lvl1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 charset="0"/>
                <a:ea typeface="Open Sans" charset="0"/>
                <a:cs typeface="Open Sans" charset="0"/>
                <a:sym typeface="Helvetica Neue"/>
              </a:rPr>
              <a:t>Author of The Art of Doing Twice the Work in Half the Time. Signatory of the Agile Manifesto.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8479854" y="2458303"/>
            <a:ext cx="2799128" cy="324383"/>
          </a:xfrm>
        </p:spPr>
        <p:txBody>
          <a:bodyPr anchor="t" anchorCtr="0">
            <a:noAutofit/>
          </a:bodyPr>
          <a:lstStyle>
            <a:lvl1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 charset="0"/>
                <a:ea typeface="Open Sans" charset="0"/>
                <a:cs typeface="Open Sans" charset="0"/>
                <a:sym typeface="Helvetica Neue"/>
              </a:rPr>
              <a:t>Mark Buckner</a:t>
            </a: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479854" y="2788858"/>
            <a:ext cx="2799128" cy="229789"/>
          </a:xfrm>
        </p:spPr>
        <p:txBody>
          <a:bodyPr anchor="t" anchorCtr="0">
            <a:noAutofit/>
          </a:bodyPr>
          <a:lstStyle>
            <a:lvl1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baseline="0">
                <a:solidFill>
                  <a:srgbClr val="FF0000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Open Sans" charset="0"/>
                <a:ea typeface="Open Sans" charset="0"/>
                <a:cs typeface="Open Sans" charset="0"/>
                <a:sym typeface="Helvetica Neue"/>
              </a:rPr>
              <a:t>PRINCIPAL CONSULTANT, TRAINER</a:t>
            </a:r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8479854" y="3029190"/>
            <a:ext cx="2799128" cy="1304000"/>
          </a:xfrm>
        </p:spPr>
        <p:txBody>
          <a:bodyPr anchor="t" anchorCtr="0">
            <a:noAutofit/>
          </a:bodyPr>
          <a:lstStyle>
            <a:lvl1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 charset="0"/>
                <a:ea typeface="Open Sans" charset="0"/>
                <a:cs typeface="Open Sans" charset="0"/>
                <a:sym typeface="Helvetica Neue"/>
              </a:rPr>
              <a:t>Dr. Mark Buckner has over 32 years of experience in R&amp;D leadership, strategic planning, coordination, and execution.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D6B1A56F-615E-4E47-ADA8-8228D427C64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0921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EAB19-6BC5-754A-BD88-DDDE458FF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1689D8-E9AA-FD4E-B33B-7D3BC8EAB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044FA0-7255-B541-B1B3-2099B7D4EC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EFED71-8365-ED40-940B-239314D16E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DEC58B-DFDE-C44A-B612-9F9501BF4F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69627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/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925178" y="3388440"/>
            <a:ext cx="2791009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03" name="Scrum Inc_CMYK.pdf" descr="Scrum Inc_CMYK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74537" y="1302918"/>
            <a:ext cx="6391747" cy="471688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794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1pPr>
            <a:lvl2pPr marL="5588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2pPr>
            <a:lvl3pPr marL="8382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3pPr>
            <a:lvl4pPr marL="11176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4pPr>
            <a:lvl5pPr marL="13970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74537" y="183555"/>
            <a:ext cx="7240060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246938" y="1312272"/>
            <a:ext cx="4135438" cy="471725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90B26221-C0F8-4141-B81C-7AAE2776B50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39008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/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409531" y="2175291"/>
            <a:ext cx="2117461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03" name="Scrum Inc_CMYK.pdf" descr="Scrum Inc_CMYK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74537" y="1302918"/>
            <a:ext cx="6391747" cy="471688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794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1pPr>
            <a:lvl2pPr marL="5588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2pPr>
            <a:lvl3pPr marL="8382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3pPr>
            <a:lvl4pPr marL="11176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4pPr>
            <a:lvl5pPr marL="13970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246938" y="1302544"/>
            <a:ext cx="4135438" cy="4717256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F375276-8AFB-6048-B84D-1575E29069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537" y="183555"/>
            <a:ext cx="8690378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612ADB8B-F0E1-304C-8EFB-B456F216289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540929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/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CF2D2C1-D3CA-0A41-AAFB-EDF34DE8FCB5}"/>
              </a:ext>
            </a:extLst>
          </p:cNvPr>
          <p:cNvSpPr/>
          <p:nvPr/>
        </p:nvSpPr>
        <p:spPr>
          <a:xfrm>
            <a:off x="366239" y="1945953"/>
            <a:ext cx="1219261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1D22FD-5691-8E4F-9E48-A337CF763470}"/>
              </a:ext>
            </a:extLst>
          </p:cNvPr>
          <p:cNvSpPr/>
          <p:nvPr/>
        </p:nvSpPr>
        <p:spPr>
          <a:xfrm>
            <a:off x="366239" y="3814510"/>
            <a:ext cx="1219261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6239" y="5683066"/>
            <a:ext cx="1219261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03" name="Scrum Inc_CMYK.pdf" descr="Scrum Inc_CMYK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492063" y="1592080"/>
            <a:ext cx="6391747" cy="471688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794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1pPr>
            <a:lvl2pPr marL="5588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2pPr>
            <a:lvl3pPr marL="8382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3pPr>
            <a:lvl4pPr marL="11176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4pPr>
            <a:lvl5pPr marL="13970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74537" y="1592080"/>
            <a:ext cx="3709229" cy="1367649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F375276-8AFB-6048-B84D-1575E29069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537" y="183555"/>
            <a:ext cx="8690378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5B3753A-02B1-9D49-A48A-8EEFDAE5A4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4537" y="3254235"/>
            <a:ext cx="3709229" cy="1367649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15D8767F-5053-D24D-983D-95A3FACDE7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4537" y="4861748"/>
            <a:ext cx="3709229" cy="1367649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35BBD85D-A58F-0D47-B8DA-79623633846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41360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03" name="Scrum Inc_CMYK.pdf" descr="Scrum Inc_CMYK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74537" y="1534160"/>
            <a:ext cx="10903590" cy="448564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2794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1pPr>
            <a:lvl2pPr marL="5588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2pPr>
            <a:lvl3pPr marL="8382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3pPr>
            <a:lvl4pPr marL="11176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4pPr>
            <a:lvl5pPr marL="13970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5" name="TextBox 14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B3AAA62-2B20-1F44-AA08-6C13623FC0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537" y="183555"/>
            <a:ext cx="7240060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40035BB8-4699-2A45-9C98-7DFEF3A5D24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963986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03" name="Scrum Inc_CMYK.pdf" descr="Scrum Inc_CMYK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74537" y="1534160"/>
            <a:ext cx="6707928" cy="448564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2794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1pPr>
            <a:lvl2pPr marL="5588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2pPr>
            <a:lvl3pPr marL="8382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3pPr>
            <a:lvl4pPr marL="11176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4pPr>
            <a:lvl5pPr marL="13970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5" name="TextBox 14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B3AAA62-2B20-1F44-AA08-6C13623FC0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537" y="183555"/>
            <a:ext cx="7240060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BC364A-2610-D747-96E7-18254AFC895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09999" y="2008902"/>
            <a:ext cx="4110831" cy="3536156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4B22CF2D-BB29-BA47-B171-A084C4B6F46E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85657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01600" y="3407490"/>
            <a:ext cx="12293600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2928" y="3407490"/>
            <a:ext cx="11664545" cy="24622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279400" sx="102000" sy="102000" algn="ctr" rotWithShape="0">
              <a:prstClr val="black">
                <a:alpha val="1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pic>
        <p:nvPicPr>
          <p:cNvPr id="7" name="Scrum Inc_CMYK.pdf" descr="Scrum Inc_CMYK.pdf">
            <a:extLst>
              <a:ext uri="{FF2B5EF4-FFF2-40B4-BE49-F238E27FC236}">
                <a16:creationId xmlns:a16="http://schemas.microsoft.com/office/drawing/2014/main" id="{BA5B7BC7-E6FA-EA4E-8252-C0FF28754C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8169" y="6480935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lide Number">
            <a:extLst>
              <a:ext uri="{FF2B5EF4-FFF2-40B4-BE49-F238E27FC236}">
                <a16:creationId xmlns:a16="http://schemas.microsoft.com/office/drawing/2014/main" id="{983435F5-5368-4348-BC2B-12C344E9A7DC}"/>
              </a:ext>
            </a:extLst>
          </p:cNvPr>
          <p:cNvSpPr txBox="1">
            <a:spLocks/>
          </p:cNvSpPr>
          <p:nvPr/>
        </p:nvSpPr>
        <p:spPr>
          <a:xfrm>
            <a:off x="5987798" y="6475098"/>
            <a:ext cx="216406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US" sz="1200" smtClean="0"/>
              <a:pPr/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663178010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38713C-46A8-F843-A84B-B88AEF4A2954}"/>
              </a:ext>
            </a:extLst>
          </p:cNvPr>
          <p:cNvSpPr/>
          <p:nvPr/>
        </p:nvSpPr>
        <p:spPr>
          <a:xfrm>
            <a:off x="-11723" y="1054833"/>
            <a:ext cx="6206135" cy="474833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2"/>
              </a:solidFill>
            </a:endParaRPr>
          </a:p>
        </p:txBody>
      </p:sp>
      <p:pic>
        <p:nvPicPr>
          <p:cNvPr id="6" name="Picture 5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7DD55808-FBE1-1C4F-8EF6-49A4B9D949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7182" y="1054833"/>
            <a:ext cx="6206135" cy="474833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8EF2E3-A0D4-124D-88A2-B307F855BC28}"/>
              </a:ext>
            </a:extLst>
          </p:cNvPr>
          <p:cNvSpPr/>
          <p:nvPr/>
        </p:nvSpPr>
        <p:spPr>
          <a:xfrm>
            <a:off x="5250814" y="2582249"/>
            <a:ext cx="1690374" cy="1557265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B85D4B-1EBD-3645-A500-FCB2462F086D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6296" y="2755902"/>
            <a:ext cx="761771" cy="7617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2BDBA0-AA7D-744F-8C9C-C8634A6BC481}"/>
              </a:ext>
            </a:extLst>
          </p:cNvPr>
          <p:cNvSpPr txBox="1"/>
          <p:nvPr/>
        </p:nvSpPr>
        <p:spPr>
          <a:xfrm>
            <a:off x="5286633" y="3611419"/>
            <a:ext cx="1618736" cy="4324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BREAKOUT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53D3DF4B-5DFC-AC45-A776-27837B2E28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834" y="1254183"/>
            <a:ext cx="5492463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2939BD51-AE90-6D45-9C40-33DD257309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9974" y="2582249"/>
            <a:ext cx="4819144" cy="3021569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pic>
        <p:nvPicPr>
          <p:cNvPr id="13" name="Scrum Inc_CMYK.pdf" descr="Scrum Inc_CMYK.pdf">
            <a:extLst>
              <a:ext uri="{FF2B5EF4-FFF2-40B4-BE49-F238E27FC236}">
                <a16:creationId xmlns:a16="http://schemas.microsoft.com/office/drawing/2014/main" id="{AD5BBA96-1797-1F48-BB55-DB46A6412C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lide Number">
            <a:extLst>
              <a:ext uri="{FF2B5EF4-FFF2-40B4-BE49-F238E27FC236}">
                <a16:creationId xmlns:a16="http://schemas.microsoft.com/office/drawing/2014/main" id="{355E783C-0D0B-6046-AFD8-DAA12F77065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5EBC5C-052A-4032-90AB-E9C9939691F1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1045542809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09626F5C-A7B3-4345-ADBE-711FAFB1C5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6135" y="628398"/>
            <a:ext cx="5418491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871E6128-5CD5-794F-A8E1-C2F3BDDE49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06135" y="2037521"/>
            <a:ext cx="5418491" cy="2795912"/>
          </a:xfrm>
        </p:spPr>
        <p:txBody>
          <a:bodyPr anchor="t" anchorCtr="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pic>
        <p:nvPicPr>
          <p:cNvPr id="7" name="Picture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5A41070A-C36F-7944-B5C3-746926BB55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54910" y="-12357"/>
            <a:ext cx="6523510" cy="6944498"/>
          </a:xfrm>
          <a:prstGeom prst="rect">
            <a:avLst/>
          </a:prstGeom>
        </p:spPr>
      </p:pic>
      <p:pic>
        <p:nvPicPr>
          <p:cNvPr id="8" name="Scrum Inc_CMYK.pdf" descr="Scrum Inc_CMYK.pdf">
            <a:extLst>
              <a:ext uri="{FF2B5EF4-FFF2-40B4-BE49-F238E27FC236}">
                <a16:creationId xmlns:a16="http://schemas.microsoft.com/office/drawing/2014/main" id="{46FE2C62-3CB6-0E4E-8DB4-CD928E314E8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876792-501B-1243-9395-6A0FE49F80BF}"/>
              </a:ext>
            </a:extLst>
          </p:cNvPr>
          <p:cNvGrpSpPr/>
          <p:nvPr/>
        </p:nvGrpSpPr>
        <p:grpSpPr>
          <a:xfrm>
            <a:off x="7789612" y="4911042"/>
            <a:ext cx="2251536" cy="1402176"/>
            <a:chOff x="7205034" y="5175266"/>
            <a:chExt cx="1647987" cy="1026307"/>
          </a:xfrm>
        </p:grpSpPr>
        <p:pic>
          <p:nvPicPr>
            <p:cNvPr id="10" name="Comp 6.png" descr="Comp 6.png">
              <a:extLst>
                <a:ext uri="{FF2B5EF4-FFF2-40B4-BE49-F238E27FC236}">
                  <a16:creationId xmlns:a16="http://schemas.microsoft.com/office/drawing/2014/main" id="{29D65493-E954-F742-A325-DBD034097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09797" y="5232071"/>
              <a:ext cx="1643224" cy="96950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" name="Countdown_Timer_6_5.mov" descr="Countdown_Timer_6_5.mov">
              <a:extLst>
                <a:ext uri="{FF2B5EF4-FFF2-40B4-BE49-F238E27FC236}">
                  <a16:creationId xmlns:a16="http://schemas.microsoft.com/office/drawing/2014/main" id="{F4003A48-59BA-C74E-8766-DD540D0AA235}"/>
                </a:ext>
              </a:extLst>
            </p:cNvPr>
            <p:cNvPicPr>
              <a:picLocks/>
            </p:cNvPicPr>
            <p:nvPr>
              <a:videoFile r:link="rId1"/>
              <p:extLst>
                <p:ext uri="{DAA4B4D4-6D71-4841-9C94-3DE7FCFB9230}">
                  <p14:media xmlns:p14="http://schemas.microsoft.com/office/powerpoint/2010/main" r:embed="rId2">
                    <p14:trim st="120303.2555"/>
                  </p14:media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7318005" y="5323334"/>
              <a:ext cx="1417281" cy="49296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Comp 6 shine.png" descr="Comp 6 shine.png">
              <a:extLst>
                <a:ext uri="{FF2B5EF4-FFF2-40B4-BE49-F238E27FC236}">
                  <a16:creationId xmlns:a16="http://schemas.microsoft.com/office/drawing/2014/main" id="{397EDF15-4A35-FF44-91BF-42C0B593E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05034" y="5175266"/>
              <a:ext cx="1643224" cy="969502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4" name="Slide Number">
            <a:extLst>
              <a:ext uri="{FF2B5EF4-FFF2-40B4-BE49-F238E27FC236}">
                <a16:creationId xmlns:a16="http://schemas.microsoft.com/office/drawing/2014/main" id="{D2A46302-2457-3946-9A46-555380E7BE6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39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3D4DCA-8E1B-D749-9696-40801126646F}"/>
              </a:ext>
            </a:extLst>
          </p:cNvPr>
          <p:cNvSpPr/>
          <p:nvPr/>
        </p:nvSpPr>
        <p:spPr>
          <a:xfrm>
            <a:off x="562734" y="1558681"/>
            <a:ext cx="11066532" cy="1248821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2"/>
              </a:solidFill>
            </a:endParaRP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68C35F9F-219F-164A-ADF4-079CDDB678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4537" y="183555"/>
            <a:ext cx="7240060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EC50CFEE-2049-0F44-9947-E69BB5C99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19908" y="1625493"/>
            <a:ext cx="10117016" cy="1128717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content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CB6E297D-167C-814C-9416-3EF1F7976B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36432" y="3239771"/>
            <a:ext cx="3645877" cy="781752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content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1E88C2E0-B817-ED40-AAC8-C51688F3DC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6432" y="4236233"/>
            <a:ext cx="3645877" cy="781752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content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3AF53BBE-FE8A-C946-9194-BD93C592CE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6432" y="5232694"/>
            <a:ext cx="3645877" cy="781752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content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72CA8338-229E-BE40-83A1-A7F196A5A7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09692" y="3239771"/>
            <a:ext cx="3645877" cy="781752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content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50E760F7-5EC7-564E-B93E-276012B5AA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09692" y="4236233"/>
            <a:ext cx="3645877" cy="781752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content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DF7082DF-73F0-064B-9957-87D225E5A21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09692" y="5232694"/>
            <a:ext cx="3645877" cy="781752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content</a:t>
            </a:r>
          </a:p>
        </p:txBody>
      </p:sp>
      <p:pic>
        <p:nvPicPr>
          <p:cNvPr id="30" name="Scrum Inc_CMYK.pdf" descr="Scrum Inc_CMYK.pdf">
            <a:extLst>
              <a:ext uri="{FF2B5EF4-FFF2-40B4-BE49-F238E27FC236}">
                <a16:creationId xmlns:a16="http://schemas.microsoft.com/office/drawing/2014/main" id="{F3343C25-FFC7-FA42-8616-6F5B196C33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lide Number">
            <a:extLst>
              <a:ext uri="{FF2B5EF4-FFF2-40B4-BE49-F238E27FC236}">
                <a16:creationId xmlns:a16="http://schemas.microsoft.com/office/drawing/2014/main" id="{B24093A2-C7E5-3242-84A8-D419F4119820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303782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holding&#10;&#10;Description automatically generated">
            <a:extLst>
              <a:ext uri="{FF2B5EF4-FFF2-40B4-BE49-F238E27FC236}">
                <a16:creationId xmlns:a16="http://schemas.microsoft.com/office/drawing/2014/main" id="{C4F7C0DC-8886-2944-92E0-FD780B602C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724" y="-11723"/>
            <a:ext cx="12285785" cy="3708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7464CB-1E8D-FE4F-A1B2-3BA580E6A074}"/>
              </a:ext>
            </a:extLst>
          </p:cNvPr>
          <p:cNvSpPr/>
          <p:nvPr/>
        </p:nvSpPr>
        <p:spPr>
          <a:xfrm>
            <a:off x="-11724" y="1719112"/>
            <a:ext cx="12285785" cy="246221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DB2F1C6-4D45-BE4E-AD7E-AC32979E60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4537" y="183555"/>
            <a:ext cx="7240060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D0AABA-2BDC-6E45-83BB-089F03A1754E}"/>
              </a:ext>
            </a:extLst>
          </p:cNvPr>
          <p:cNvSpPr/>
          <p:nvPr/>
        </p:nvSpPr>
        <p:spPr>
          <a:xfrm>
            <a:off x="605790" y="1511954"/>
            <a:ext cx="10980420" cy="482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sx="101000" sy="101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B4EC209-75A1-5149-8BAB-948024FDF632}"/>
              </a:ext>
            </a:extLst>
          </p:cNvPr>
          <p:cNvGrpSpPr/>
          <p:nvPr/>
        </p:nvGrpSpPr>
        <p:grpSpPr>
          <a:xfrm>
            <a:off x="1373270" y="2318296"/>
            <a:ext cx="821875" cy="821875"/>
            <a:chOff x="3304278" y="4752906"/>
            <a:chExt cx="1837981" cy="183798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34FABB5-B225-3A4C-A31A-E2F11075F1C5}"/>
                </a:ext>
              </a:extLst>
            </p:cNvPr>
            <p:cNvSpPr/>
            <p:nvPr/>
          </p:nvSpPr>
          <p:spPr>
            <a:xfrm>
              <a:off x="3304278" y="4752906"/>
              <a:ext cx="1837981" cy="1837981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4F5FE4A-E5F5-DC4B-ACF6-2E1042421E56}"/>
                </a:ext>
              </a:extLst>
            </p:cNvPr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3888" y="5197421"/>
              <a:ext cx="925035" cy="94895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1FFD239-5454-8B44-98CE-9F4BD772736C}"/>
              </a:ext>
            </a:extLst>
          </p:cNvPr>
          <p:cNvGrpSpPr/>
          <p:nvPr/>
        </p:nvGrpSpPr>
        <p:grpSpPr>
          <a:xfrm>
            <a:off x="6461754" y="2358419"/>
            <a:ext cx="821875" cy="821875"/>
            <a:chOff x="12101633" y="4752906"/>
            <a:chExt cx="1837981" cy="1837981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0CBAF1B-E888-BB45-9FC5-C18942750F8F}"/>
                </a:ext>
              </a:extLst>
            </p:cNvPr>
            <p:cNvSpPr/>
            <p:nvPr/>
          </p:nvSpPr>
          <p:spPr>
            <a:xfrm>
              <a:off x="12101633" y="4752906"/>
              <a:ext cx="1837981" cy="1837981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335330E-46FD-144C-A6C9-3996805AB319}"/>
                </a:ext>
              </a:extLst>
            </p:cNvPr>
            <p:cNvPicPr>
              <a:picLocks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48354" y="5094164"/>
              <a:ext cx="1149482" cy="114948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AEDE503-278D-B84F-A416-CE522D8F3A9E}"/>
              </a:ext>
            </a:extLst>
          </p:cNvPr>
          <p:cNvGrpSpPr/>
          <p:nvPr/>
        </p:nvGrpSpPr>
        <p:grpSpPr>
          <a:xfrm>
            <a:off x="1373269" y="4390038"/>
            <a:ext cx="821875" cy="821875"/>
            <a:chOff x="3304278" y="8585845"/>
            <a:chExt cx="1837981" cy="183798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910DC52-353C-1741-810C-842B58E18B2F}"/>
                </a:ext>
              </a:extLst>
            </p:cNvPr>
            <p:cNvSpPr/>
            <p:nvPr/>
          </p:nvSpPr>
          <p:spPr>
            <a:xfrm>
              <a:off x="3304278" y="8585845"/>
              <a:ext cx="1837981" cy="1837981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30E85A1-CD4C-F540-9A81-8389E09B6251}"/>
                </a:ext>
              </a:extLst>
            </p:cNvPr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63161" y="8979990"/>
              <a:ext cx="1102654" cy="1102654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607EFB2-187D-BD42-A5CB-F3DBA25FCA4B}"/>
              </a:ext>
            </a:extLst>
          </p:cNvPr>
          <p:cNvGrpSpPr/>
          <p:nvPr/>
        </p:nvGrpSpPr>
        <p:grpSpPr>
          <a:xfrm>
            <a:off x="6461754" y="4390039"/>
            <a:ext cx="821875" cy="821875"/>
            <a:chOff x="12101633" y="8585845"/>
            <a:chExt cx="1837981" cy="183798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BB56315-E978-7F4F-B499-A73CF0521DD5}"/>
                </a:ext>
              </a:extLst>
            </p:cNvPr>
            <p:cNvSpPr/>
            <p:nvPr/>
          </p:nvSpPr>
          <p:spPr>
            <a:xfrm>
              <a:off x="12101633" y="8585845"/>
              <a:ext cx="1837981" cy="1837981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495D74D-44A8-D049-80DE-64C52D0C13D6}"/>
                </a:ext>
              </a:extLst>
            </p:cNvPr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18369" y="9025615"/>
              <a:ext cx="1010061" cy="1010061"/>
            </a:xfrm>
            <a:prstGeom prst="rect">
              <a:avLst/>
            </a:prstGeom>
          </p:spPr>
        </p:pic>
      </p:grp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7D49313D-F0F4-0548-B3F7-8CE2B69249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3066" y="2358419"/>
            <a:ext cx="3645877" cy="781752"/>
          </a:xfrm>
        </p:spPr>
        <p:txBody>
          <a:bodyPr anchor="ctr" anchorCtr="0">
            <a:noAutofit/>
          </a:bodyPr>
          <a:lstStyle>
            <a:lvl1pPr marL="0" marR="0" indent="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r>
              <a:rPr lang="en-US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Caption 1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515B730-7D1F-FD48-A665-3C0A048B9D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59159" y="2358419"/>
            <a:ext cx="3645877" cy="781752"/>
          </a:xfrm>
        </p:spPr>
        <p:txBody>
          <a:bodyPr anchor="ctr" anchorCtr="0">
            <a:noAutofit/>
          </a:bodyPr>
          <a:lstStyle>
            <a:lvl1pPr marL="0" marR="0" indent="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Caption 2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DB16F96B-D2E6-184E-AFD9-498429FD1B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3066" y="4409958"/>
            <a:ext cx="3645877" cy="781752"/>
          </a:xfrm>
        </p:spPr>
        <p:txBody>
          <a:bodyPr anchor="ctr" anchorCtr="0">
            <a:noAutofit/>
          </a:bodyPr>
          <a:lstStyle>
            <a:lvl1pPr marL="0" marR="0" indent="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Caption 3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24695CCC-0648-A642-935F-BD1D00F7B63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59159" y="4409958"/>
            <a:ext cx="3645877" cy="781752"/>
          </a:xfrm>
        </p:spPr>
        <p:txBody>
          <a:bodyPr anchor="ctr" anchorCtr="0">
            <a:noAutofit/>
          </a:bodyPr>
          <a:lstStyle>
            <a:lvl1pPr marL="0" marR="0" indent="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Caption 4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49F55FB-3EEA-4646-9423-D8678CDAB6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80117" y="5608796"/>
            <a:ext cx="9631767" cy="63279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Bold statement</a:t>
            </a:r>
          </a:p>
        </p:txBody>
      </p:sp>
      <p:pic>
        <p:nvPicPr>
          <p:cNvPr id="25" name="Scrum Inc_CMYK.pdf" descr="Scrum Inc_CMYK.pdf">
            <a:extLst>
              <a:ext uri="{FF2B5EF4-FFF2-40B4-BE49-F238E27FC236}">
                <a16:creationId xmlns:a16="http://schemas.microsoft.com/office/drawing/2014/main" id="{40C56055-90AC-0A49-B247-CACAF3932D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Slide Number">
            <a:extLst>
              <a:ext uri="{FF2B5EF4-FFF2-40B4-BE49-F238E27FC236}">
                <a16:creationId xmlns:a16="http://schemas.microsoft.com/office/drawing/2014/main" id="{E8358195-4385-024D-86BB-FF0887BC381E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B7B004-84CF-4F69-8C09-DCE58F58101D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339452745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7559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7542CD-6EC3-4643-B166-B8C36541F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536" y="1466734"/>
            <a:ext cx="2666504" cy="451381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E69B065-45C9-E043-B784-9EF0320AAA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4537" y="183555"/>
            <a:ext cx="7240060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6A2B4D-67E2-3A41-A8BB-9BBB499D5CE3}"/>
              </a:ext>
            </a:extLst>
          </p:cNvPr>
          <p:cNvSpPr/>
          <p:nvPr/>
        </p:nvSpPr>
        <p:spPr>
          <a:xfrm>
            <a:off x="555188" y="6114587"/>
            <a:ext cx="11081624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94C39F-D818-8E41-9EA2-F372EF32DEA8}"/>
              </a:ext>
            </a:extLst>
          </p:cNvPr>
          <p:cNvSpPr txBox="1"/>
          <p:nvPr/>
        </p:nvSpPr>
        <p:spPr>
          <a:xfrm>
            <a:off x="6756400" y="1615440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noAutofit/>
          </a:bodyPr>
          <a:lstStyle/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3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738F45A-BC7B-8B47-83F3-C8F446B88F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41040" y="1503680"/>
            <a:ext cx="5303838" cy="20449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rgbClr val="798F48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Top Category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FEDF1950-B97E-5F43-B84A-E538749526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1040" y="1757680"/>
            <a:ext cx="8376424" cy="765083"/>
          </a:xfrm>
        </p:spPr>
        <p:txBody>
          <a:bodyPr anchor="t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endParaRPr lang="en-US"/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B1E53350-B6E7-C742-A74A-AF6AB1E24B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41040" y="2651760"/>
            <a:ext cx="5303838" cy="20449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Top Category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E28615DA-6383-4D47-8161-B71FD9AD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1040" y="2905760"/>
            <a:ext cx="8376424" cy="765083"/>
          </a:xfrm>
        </p:spPr>
        <p:txBody>
          <a:bodyPr anchor="t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endParaRPr lang="en-US"/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08F3584C-7811-A744-9CB9-CDAFEADBDE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41040" y="3779520"/>
            <a:ext cx="5303838" cy="20449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Top Category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6DDC95FF-2F4E-504B-B0F7-7F5321618C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41040" y="4033520"/>
            <a:ext cx="8376424" cy="765083"/>
          </a:xfrm>
        </p:spPr>
        <p:txBody>
          <a:bodyPr anchor="t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endParaRPr lang="en-US"/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457D6B71-0F78-F146-9755-EA3ED32096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1040" y="4917440"/>
            <a:ext cx="5303838" cy="20449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accent3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Top Category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EB668D0F-4576-A647-BA77-7523AA51F6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41040" y="5171440"/>
            <a:ext cx="8376424" cy="765083"/>
          </a:xfrm>
        </p:spPr>
        <p:txBody>
          <a:bodyPr anchor="t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endParaRPr lang="en-US"/>
          </a:p>
        </p:txBody>
      </p:sp>
      <p:sp>
        <p:nvSpPr>
          <p:cNvPr id="32" name="Text Placeholder 23">
            <a:extLst>
              <a:ext uri="{FF2B5EF4-FFF2-40B4-BE49-F238E27FC236}">
                <a16:creationId xmlns:a16="http://schemas.microsoft.com/office/drawing/2014/main" id="{E03A4639-61C5-4E40-A1A8-0613F4BE13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4961" y="6116320"/>
            <a:ext cx="10282079" cy="238964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Concluding Thought</a:t>
            </a:r>
          </a:p>
        </p:txBody>
      </p:sp>
      <p:pic>
        <p:nvPicPr>
          <p:cNvPr id="33" name="Scrum Inc_CMYK.pdf" descr="Scrum Inc_CMYK.pdf">
            <a:extLst>
              <a:ext uri="{FF2B5EF4-FFF2-40B4-BE49-F238E27FC236}">
                <a16:creationId xmlns:a16="http://schemas.microsoft.com/office/drawing/2014/main" id="{0CBBCDD7-018A-5C44-BC74-A7C7302FD8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lide Number">
            <a:extLst>
              <a:ext uri="{FF2B5EF4-FFF2-40B4-BE49-F238E27FC236}">
                <a16:creationId xmlns:a16="http://schemas.microsoft.com/office/drawing/2014/main" id="{96E640B6-E344-B646-BEF8-313F63DB0460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C8BBC3-0CF3-46A3-A5E1-F450B2FDC515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792481636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E69B065-45C9-E043-B784-9EF0320AAA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4537" y="183555"/>
            <a:ext cx="7240060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6A2B4D-67E2-3A41-A8BB-9BBB499D5CE3}"/>
              </a:ext>
            </a:extLst>
          </p:cNvPr>
          <p:cNvSpPr/>
          <p:nvPr/>
        </p:nvSpPr>
        <p:spPr>
          <a:xfrm>
            <a:off x="555188" y="6114587"/>
            <a:ext cx="11081624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94C39F-D818-8E41-9EA2-F372EF32DEA8}"/>
              </a:ext>
            </a:extLst>
          </p:cNvPr>
          <p:cNvSpPr txBox="1"/>
          <p:nvPr/>
        </p:nvSpPr>
        <p:spPr>
          <a:xfrm>
            <a:off x="6756400" y="1615440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noAutofit/>
          </a:bodyPr>
          <a:lstStyle/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3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B1E53350-B6E7-C742-A74A-AF6AB1E24B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59347" y="1671442"/>
            <a:ext cx="5303838" cy="31223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Top Category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E28615DA-6383-4D47-8161-B71FD9AD81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59347" y="2033191"/>
            <a:ext cx="8376424" cy="765083"/>
          </a:xfrm>
        </p:spPr>
        <p:txBody>
          <a:bodyPr anchor="t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endParaRPr lang="en-US"/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08F3584C-7811-A744-9CB9-CDAFEADBDE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59347" y="3086521"/>
            <a:ext cx="5303838" cy="309661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Top Category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6DDC95FF-2F4E-504B-B0F7-7F5321618C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59347" y="3445692"/>
            <a:ext cx="8376424" cy="765083"/>
          </a:xfrm>
        </p:spPr>
        <p:txBody>
          <a:bodyPr anchor="t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457D6B71-0F78-F146-9755-EA3ED32096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59347" y="4545955"/>
            <a:ext cx="5303838" cy="31223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3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Top Category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EB668D0F-4576-A647-BA77-7523AA51F6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59347" y="4907703"/>
            <a:ext cx="8376424" cy="765083"/>
          </a:xfrm>
        </p:spPr>
        <p:txBody>
          <a:bodyPr anchor="t"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r>
              <a:rPr lang="en-US"/>
              <a:t>Description</a:t>
            </a:r>
          </a:p>
          <a:p>
            <a:pPr lvl="0"/>
            <a:endParaRPr lang="en-US"/>
          </a:p>
        </p:txBody>
      </p:sp>
      <p:sp>
        <p:nvSpPr>
          <p:cNvPr id="32" name="Text Placeholder 23">
            <a:extLst>
              <a:ext uri="{FF2B5EF4-FFF2-40B4-BE49-F238E27FC236}">
                <a16:creationId xmlns:a16="http://schemas.microsoft.com/office/drawing/2014/main" id="{E03A4639-61C5-4E40-A1A8-0613F4BE13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4961" y="6116320"/>
            <a:ext cx="10282079" cy="238964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Concluding Thought</a:t>
            </a:r>
          </a:p>
        </p:txBody>
      </p:sp>
      <p:pic>
        <p:nvPicPr>
          <p:cNvPr id="33" name="Scrum Inc_CMYK.pdf" descr="Scrum Inc_CMYK.pdf">
            <a:extLst>
              <a:ext uri="{FF2B5EF4-FFF2-40B4-BE49-F238E27FC236}">
                <a16:creationId xmlns:a16="http://schemas.microsoft.com/office/drawing/2014/main" id="{0CBBCDD7-018A-5C44-BC74-A7C7302FD8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B2EE14-8EF6-BA46-979C-4F732E59488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66984" y="3222707"/>
            <a:ext cx="682769" cy="6827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B0567AE-48F0-644E-8AD1-816C5926F9E7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520672" y="4666252"/>
            <a:ext cx="682769" cy="6827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2BF4E84-7DC6-AE4A-A478-9EA570836FC6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520672" y="1750780"/>
            <a:ext cx="784331" cy="784331"/>
          </a:xfrm>
          <a:prstGeom prst="rect">
            <a:avLst/>
          </a:prstGeom>
        </p:spPr>
      </p:pic>
      <p:sp>
        <p:nvSpPr>
          <p:cNvPr id="22" name="Slide Number">
            <a:extLst>
              <a:ext uri="{FF2B5EF4-FFF2-40B4-BE49-F238E27FC236}">
                <a16:creationId xmlns:a16="http://schemas.microsoft.com/office/drawing/2014/main" id="{4A901551-E791-AB48-9F43-38133108F5D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E5B23E-F457-4DAC-BDCD-6AC2DF5C03B1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1707285632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Single Corner Snipped 3">
            <a:extLst>
              <a:ext uri="{FF2B5EF4-FFF2-40B4-BE49-F238E27FC236}">
                <a16:creationId xmlns:a16="http://schemas.microsoft.com/office/drawing/2014/main" id="{75B66449-6292-4343-ACAE-6B440B8D04BF}"/>
              </a:ext>
            </a:extLst>
          </p:cNvPr>
          <p:cNvSpPr/>
          <p:nvPr/>
        </p:nvSpPr>
        <p:spPr bwMode="auto">
          <a:xfrm flipV="1">
            <a:off x="565969" y="1563683"/>
            <a:ext cx="3425512" cy="1321757"/>
          </a:xfrm>
          <a:prstGeom prst="snip1Rect">
            <a:avLst/>
          </a:prstGeom>
          <a:solidFill>
            <a:srgbClr val="FF4D4D">
              <a:alpha val="2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300"/>
              </a:spcAft>
            </a:pPr>
            <a:endParaRPr lang="en-US" sz="500" b="0" i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6065E6E-D452-C246-A1DA-F8FA500AC7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4537" y="183555"/>
            <a:ext cx="7240060" cy="112871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86F23A-83AF-CC41-AEF1-8607FCAA79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919" y="1614617"/>
            <a:ext cx="3352562" cy="25495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en-US" b="1"/>
              <a:t>Title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E042BB3-39E4-634E-8F11-42B4E1F690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919" y="1869573"/>
            <a:ext cx="3352562" cy="1015867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22" name="Rectangle: Single Corner Snipped 3">
            <a:extLst>
              <a:ext uri="{FF2B5EF4-FFF2-40B4-BE49-F238E27FC236}">
                <a16:creationId xmlns:a16="http://schemas.microsoft.com/office/drawing/2014/main" id="{6893FAC7-E04E-F846-9249-1626AF285AC8}"/>
              </a:ext>
            </a:extLst>
          </p:cNvPr>
          <p:cNvSpPr/>
          <p:nvPr/>
        </p:nvSpPr>
        <p:spPr bwMode="auto">
          <a:xfrm flipV="1">
            <a:off x="4383244" y="1563683"/>
            <a:ext cx="3425512" cy="1321757"/>
          </a:xfrm>
          <a:prstGeom prst="snip1Rect">
            <a:avLst/>
          </a:prstGeom>
          <a:solidFill>
            <a:schemeClr val="bg2">
              <a:lumMod val="75000"/>
              <a:alpha val="2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300"/>
              </a:spcAft>
            </a:pPr>
            <a:endParaRPr lang="en-US" sz="500" b="0" i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B29794C6-77E5-F544-9150-3FEEEBEDF1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6194" y="1614617"/>
            <a:ext cx="3352562" cy="25495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en-US" b="1"/>
              <a:t>Title</a:t>
            </a:r>
            <a:endParaRPr lang="en-US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87DBDEAD-005B-8646-B1B9-AEEC382DC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2034" y="1869573"/>
            <a:ext cx="3352562" cy="1015867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25" name="Rectangle: Single Corner Snipped 3">
            <a:extLst>
              <a:ext uri="{FF2B5EF4-FFF2-40B4-BE49-F238E27FC236}">
                <a16:creationId xmlns:a16="http://schemas.microsoft.com/office/drawing/2014/main" id="{B090DF55-05AF-5646-9784-E06B55EFC2D7}"/>
              </a:ext>
            </a:extLst>
          </p:cNvPr>
          <p:cNvSpPr/>
          <p:nvPr/>
        </p:nvSpPr>
        <p:spPr bwMode="auto">
          <a:xfrm flipV="1">
            <a:off x="8197528" y="1563683"/>
            <a:ext cx="3425512" cy="1321757"/>
          </a:xfrm>
          <a:prstGeom prst="snip1Rect">
            <a:avLst/>
          </a:prstGeom>
          <a:solidFill>
            <a:srgbClr val="FF4D4D">
              <a:alpha val="2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300"/>
              </a:spcAft>
            </a:pPr>
            <a:endParaRPr lang="en-US" sz="500" b="0" i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7C3E9D3-15CE-EB45-AB52-58A9E13B88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70478" y="1614617"/>
            <a:ext cx="3352562" cy="25495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en-US" b="1"/>
              <a:t>Title</a:t>
            </a:r>
            <a:endParaRPr lang="en-US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1A45F6B4-6C1A-8849-9D77-B1614EFA206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70478" y="1869573"/>
            <a:ext cx="3352562" cy="1015867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28" name="Rectangle: Single Corner Snipped 3">
            <a:extLst>
              <a:ext uri="{FF2B5EF4-FFF2-40B4-BE49-F238E27FC236}">
                <a16:creationId xmlns:a16="http://schemas.microsoft.com/office/drawing/2014/main" id="{822A58CE-05CE-4544-9521-012C27EB8FC8}"/>
              </a:ext>
            </a:extLst>
          </p:cNvPr>
          <p:cNvSpPr/>
          <p:nvPr/>
        </p:nvSpPr>
        <p:spPr bwMode="auto">
          <a:xfrm flipV="1">
            <a:off x="565969" y="3067363"/>
            <a:ext cx="3425512" cy="1321757"/>
          </a:xfrm>
          <a:prstGeom prst="snip1Rect">
            <a:avLst/>
          </a:prstGeom>
          <a:solidFill>
            <a:schemeClr val="bg2">
              <a:lumMod val="75000"/>
              <a:alpha val="2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300"/>
              </a:spcAft>
            </a:pPr>
            <a:endParaRPr lang="en-US" sz="500" b="0" i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E7832FCA-C1AE-3240-B0DA-B12B0EBFEC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8919" y="3118297"/>
            <a:ext cx="3352562" cy="25495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en-US" b="1"/>
              <a:t>Title</a:t>
            </a:r>
            <a:endParaRPr lang="en-U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C893DAAA-0875-DB46-881D-CE93FA9688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8919" y="3373253"/>
            <a:ext cx="3352562" cy="1015867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31" name="Rectangle: Single Corner Snipped 3">
            <a:extLst>
              <a:ext uri="{FF2B5EF4-FFF2-40B4-BE49-F238E27FC236}">
                <a16:creationId xmlns:a16="http://schemas.microsoft.com/office/drawing/2014/main" id="{449D4A30-CC28-8642-A067-B3922F0ECF13}"/>
              </a:ext>
            </a:extLst>
          </p:cNvPr>
          <p:cNvSpPr/>
          <p:nvPr/>
        </p:nvSpPr>
        <p:spPr bwMode="auto">
          <a:xfrm flipV="1">
            <a:off x="4383244" y="3067363"/>
            <a:ext cx="3425512" cy="1321757"/>
          </a:xfrm>
          <a:prstGeom prst="snip1Rect">
            <a:avLst/>
          </a:prstGeom>
          <a:solidFill>
            <a:srgbClr val="FF4D4D">
              <a:alpha val="2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300"/>
              </a:spcAft>
            </a:pPr>
            <a:endParaRPr lang="en-US" sz="500" b="0" i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45F7B588-F1B9-C94F-87F5-E101A0D504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56194" y="3118297"/>
            <a:ext cx="3352562" cy="25495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en-US" b="1"/>
              <a:t>Title</a:t>
            </a:r>
            <a:endParaRPr lang="en-U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CDADA3C-E434-1A45-B356-AE23E8493D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62034" y="3373253"/>
            <a:ext cx="3352562" cy="1015867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34" name="Rectangle: Single Corner Snipped 3">
            <a:extLst>
              <a:ext uri="{FF2B5EF4-FFF2-40B4-BE49-F238E27FC236}">
                <a16:creationId xmlns:a16="http://schemas.microsoft.com/office/drawing/2014/main" id="{7FC8CEC5-99BD-B344-B9D0-1DA8F57A5F60}"/>
              </a:ext>
            </a:extLst>
          </p:cNvPr>
          <p:cNvSpPr/>
          <p:nvPr/>
        </p:nvSpPr>
        <p:spPr bwMode="auto">
          <a:xfrm flipV="1">
            <a:off x="8197528" y="3067363"/>
            <a:ext cx="3425512" cy="1321757"/>
          </a:xfrm>
          <a:prstGeom prst="snip1Rect">
            <a:avLst/>
          </a:prstGeom>
          <a:solidFill>
            <a:schemeClr val="bg2">
              <a:lumMod val="75000"/>
              <a:alpha val="2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300"/>
              </a:spcAft>
            </a:pPr>
            <a:endParaRPr lang="en-US" sz="500" b="0" i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EFBED2D4-D3A5-3549-94CB-167188D3C9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70478" y="3118297"/>
            <a:ext cx="3352562" cy="25495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en-US" b="1"/>
              <a:t>Title</a:t>
            </a:r>
            <a:endParaRPr lang="en-US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439CF40F-6292-244C-BDCE-88D50332778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70478" y="3373253"/>
            <a:ext cx="3352562" cy="1015867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37" name="Rectangle: Single Corner Snipped 3">
            <a:extLst>
              <a:ext uri="{FF2B5EF4-FFF2-40B4-BE49-F238E27FC236}">
                <a16:creationId xmlns:a16="http://schemas.microsoft.com/office/drawing/2014/main" id="{CFBC30D6-5F6C-AA40-938D-420BAC159879}"/>
              </a:ext>
            </a:extLst>
          </p:cNvPr>
          <p:cNvSpPr/>
          <p:nvPr/>
        </p:nvSpPr>
        <p:spPr bwMode="auto">
          <a:xfrm flipV="1">
            <a:off x="565969" y="4540563"/>
            <a:ext cx="3425512" cy="1321757"/>
          </a:xfrm>
          <a:prstGeom prst="snip1Rect">
            <a:avLst/>
          </a:prstGeom>
          <a:solidFill>
            <a:srgbClr val="FF4D4D">
              <a:alpha val="2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300"/>
              </a:spcAft>
            </a:pPr>
            <a:endParaRPr lang="en-US" sz="500" b="0" i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504681AB-69E7-4848-B25B-06D5D08B07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8919" y="4591497"/>
            <a:ext cx="3352562" cy="25495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en-US" b="1"/>
              <a:t>Title</a:t>
            </a:r>
            <a:endParaRPr lang="en-US"/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022BE5AC-F20F-2243-BAAF-D52EC23C65C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8919" y="4846453"/>
            <a:ext cx="3352562" cy="1015867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40" name="Rectangle: Single Corner Snipped 3">
            <a:extLst>
              <a:ext uri="{FF2B5EF4-FFF2-40B4-BE49-F238E27FC236}">
                <a16:creationId xmlns:a16="http://schemas.microsoft.com/office/drawing/2014/main" id="{D9036223-C401-A14A-A4E5-2756A90BD9F4}"/>
              </a:ext>
            </a:extLst>
          </p:cNvPr>
          <p:cNvSpPr/>
          <p:nvPr/>
        </p:nvSpPr>
        <p:spPr bwMode="auto">
          <a:xfrm flipV="1">
            <a:off x="4383244" y="4540563"/>
            <a:ext cx="3425512" cy="1321757"/>
          </a:xfrm>
          <a:prstGeom prst="snip1Rect">
            <a:avLst/>
          </a:prstGeom>
          <a:solidFill>
            <a:schemeClr val="bg2">
              <a:lumMod val="75000"/>
              <a:alpha val="2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300"/>
              </a:spcAft>
            </a:pPr>
            <a:endParaRPr lang="en-US" sz="500" b="0" i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 Placeholder 11">
            <a:extLst>
              <a:ext uri="{FF2B5EF4-FFF2-40B4-BE49-F238E27FC236}">
                <a16:creationId xmlns:a16="http://schemas.microsoft.com/office/drawing/2014/main" id="{FF43CDBC-0AF4-D140-83B0-D528310B3FF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56194" y="4591497"/>
            <a:ext cx="3352562" cy="25495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en-US" b="1"/>
              <a:t>Title</a:t>
            </a:r>
            <a:endParaRPr lang="en-US"/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90DCB6BA-0060-9746-96D4-E848602C670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62034" y="4846453"/>
            <a:ext cx="3352562" cy="1015867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43" name="Rectangle: Single Corner Snipped 3">
            <a:extLst>
              <a:ext uri="{FF2B5EF4-FFF2-40B4-BE49-F238E27FC236}">
                <a16:creationId xmlns:a16="http://schemas.microsoft.com/office/drawing/2014/main" id="{57EA816B-1182-2F4D-8B6B-B46B48DDC7BC}"/>
              </a:ext>
            </a:extLst>
          </p:cNvPr>
          <p:cNvSpPr/>
          <p:nvPr/>
        </p:nvSpPr>
        <p:spPr bwMode="auto">
          <a:xfrm flipV="1">
            <a:off x="8197528" y="4540563"/>
            <a:ext cx="3425512" cy="1321757"/>
          </a:xfrm>
          <a:prstGeom prst="snip1Rect">
            <a:avLst/>
          </a:prstGeom>
          <a:solidFill>
            <a:srgbClr val="FF4D4D">
              <a:alpha val="2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ot="0" spcFirstLastPara="0" vertOverflow="overflow" horzOverflow="overflow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300"/>
              </a:spcAft>
            </a:pPr>
            <a:endParaRPr lang="en-US" sz="500" b="0" i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 Placeholder 11">
            <a:extLst>
              <a:ext uri="{FF2B5EF4-FFF2-40B4-BE49-F238E27FC236}">
                <a16:creationId xmlns:a16="http://schemas.microsoft.com/office/drawing/2014/main" id="{C77AE778-1D73-0D47-BF5E-08C8805CB8D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70478" y="4591497"/>
            <a:ext cx="3352562" cy="25495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en-US" b="1"/>
              <a:t>Title</a:t>
            </a:r>
            <a:endParaRPr lang="en-US"/>
          </a:p>
        </p:txBody>
      </p:sp>
      <p:sp>
        <p:nvSpPr>
          <p:cNvPr id="45" name="Text Placeholder 14">
            <a:extLst>
              <a:ext uri="{FF2B5EF4-FFF2-40B4-BE49-F238E27FC236}">
                <a16:creationId xmlns:a16="http://schemas.microsoft.com/office/drawing/2014/main" id="{07C1A8FC-710D-7A45-A0F8-886A5BCFDE1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70478" y="4846453"/>
            <a:ext cx="3352562" cy="1015867"/>
          </a:xfrm>
        </p:spPr>
        <p:txBody>
          <a:bodyPr anchor="t" anchorCtr="0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CEDA46D-981B-8C48-9357-2AEF3195F1C7}"/>
              </a:ext>
            </a:extLst>
          </p:cNvPr>
          <p:cNvSpPr/>
          <p:nvPr/>
        </p:nvSpPr>
        <p:spPr>
          <a:xfrm>
            <a:off x="555188" y="6114587"/>
            <a:ext cx="11081624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7" name="Text Placeholder 23">
            <a:extLst>
              <a:ext uri="{FF2B5EF4-FFF2-40B4-BE49-F238E27FC236}">
                <a16:creationId xmlns:a16="http://schemas.microsoft.com/office/drawing/2014/main" id="{75F5D77F-C52A-A142-A38C-38AF65DD099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54961" y="6116320"/>
            <a:ext cx="10282079" cy="238964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5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525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2700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Concluding Thought</a:t>
            </a:r>
          </a:p>
        </p:txBody>
      </p:sp>
      <p:sp>
        <p:nvSpPr>
          <p:cNvPr id="49" name="Slide Number">
            <a:extLst>
              <a:ext uri="{FF2B5EF4-FFF2-40B4-BE49-F238E27FC236}">
                <a16:creationId xmlns:a16="http://schemas.microsoft.com/office/drawing/2014/main" id="{5AF74C60-A444-5E43-AF4E-EE7F9624A5D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69C1A17-8FB2-430B-A5B0-487A58B52A01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382550104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Rectangle 4"/>
          <p:cNvSpPr/>
          <p:nvPr/>
        </p:nvSpPr>
        <p:spPr>
          <a:xfrm>
            <a:off x="6595669" y="3350260"/>
            <a:ext cx="4995469" cy="24622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37300" y="3350260"/>
            <a:ext cx="258369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756502" y="1860548"/>
            <a:ext cx="4648200" cy="3867152"/>
          </a:xfrm>
          <a:prstGeom prst="rect">
            <a:avLst/>
          </a:prstGeom>
        </p:spPr>
        <p:txBody>
          <a:bodyPr anchor="t">
            <a:noAutofit/>
          </a:bodyPr>
          <a:lstStyle>
            <a:lvl1pPr marL="2794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1pPr>
            <a:lvl2pPr marL="5588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2pPr>
            <a:lvl3pPr marL="8382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3pPr>
            <a:lvl4pPr marL="11176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4pPr>
            <a:lvl5pPr marL="13970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EAAED486-B647-D142-BEEF-79A9C3A4FC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6503" y="1079421"/>
            <a:ext cx="4648200" cy="641507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Short Header</a:t>
            </a:r>
          </a:p>
        </p:txBody>
      </p:sp>
      <p:pic>
        <p:nvPicPr>
          <p:cNvPr id="15" name="Scrum Inc_CMYK.pdf" descr="Scrum Inc_CMYK.pdf">
            <a:extLst>
              <a:ext uri="{FF2B5EF4-FFF2-40B4-BE49-F238E27FC236}">
                <a16:creationId xmlns:a16="http://schemas.microsoft.com/office/drawing/2014/main" id="{2EA30E13-F476-4C4A-9F2C-26E1609375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1C883696-C597-8B4F-8992-D7627561EE95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67589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/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3305890"/>
            <a:ext cx="12192000" cy="246221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170509" y="2797572"/>
            <a:ext cx="7844632" cy="1262856"/>
          </a:xfrm>
        </p:spPr>
        <p:txBody>
          <a:bodyPr/>
          <a:lstStyle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Open Sans" charset="0"/>
                <a:ea typeface="Open Sans" charset="0"/>
                <a:cs typeface="Open Sans" charset="0"/>
                <a:sym typeface="Helvetica Neue"/>
              </a:rPr>
              <a:t>Large Statement,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Open Sans" charset="0"/>
                <a:ea typeface="Open Sans" charset="0"/>
                <a:cs typeface="Open Sans" charset="0"/>
                <a:sym typeface="Helvetica Neue"/>
              </a:rPr>
              <a:t>Question, or Quote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pic>
        <p:nvPicPr>
          <p:cNvPr id="9" name="Scrum Inc_CMYK.pdf" descr="Scrum Inc_CMYK.pdf">
            <a:extLst>
              <a:ext uri="{FF2B5EF4-FFF2-40B4-BE49-F238E27FC236}">
                <a16:creationId xmlns:a16="http://schemas.microsoft.com/office/drawing/2014/main" id="{639DE5CE-64CA-D246-BA50-ECED4F77C5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lide Number">
            <a:extLst>
              <a:ext uri="{FF2B5EF4-FFF2-40B4-BE49-F238E27FC236}">
                <a16:creationId xmlns:a16="http://schemas.microsoft.com/office/drawing/2014/main" id="{679AF3B3-201A-1B4F-B240-1C6A8B94CBC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815867" y="6475098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00517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Style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03" name="Scrum Inc_CMYK.pdf" descr="Scrum Inc_CMYK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511537" y="1044209"/>
            <a:ext cx="817124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78274" y="1044209"/>
            <a:ext cx="817124" cy="246221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45010" y="1044209"/>
            <a:ext cx="817124" cy="246221"/>
          </a:xfrm>
          <a:prstGeom prst="rect">
            <a:avLst/>
          </a:prstGeom>
          <a:solidFill>
            <a:srgbClr val="4C4C4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11537" y="1685264"/>
            <a:ext cx="817125" cy="1897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#cc0000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82789" y="1685264"/>
            <a:ext cx="817125" cy="1897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#000000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45008" y="1685264"/>
            <a:ext cx="817125" cy="1897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#4c4c4c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1950" y="635792"/>
            <a:ext cx="3258809" cy="3590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Fonts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01949" y="1167319"/>
            <a:ext cx="3754877" cy="24354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t" anchorCtr="0">
            <a:noAutofit/>
          </a:bodyPr>
          <a:lstStyle/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Open Sans Bold – Headers</a:t>
            </a: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 SemiBold" charset="0"/>
                <a:ea typeface="Open Sans SemiBold" charset="0"/>
                <a:cs typeface="Open Sans SemiBold" charset="0"/>
                <a:sym typeface="Helvetica Neue"/>
              </a:rPr>
              <a:t>Open Sans Semi Bold - Emphasis</a:t>
            </a: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Open Sans – Body Copy</a:t>
            </a: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1949" y="4317849"/>
            <a:ext cx="5509588" cy="14362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t" anchorCtr="0">
            <a:noAutofit/>
          </a:bodyPr>
          <a:lstStyle/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To prevent text box from auto-sizing and changing font size:</a:t>
            </a: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  <a:p>
            <a:pPr marL="257175" marR="0" indent="-257175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Click Text Box</a:t>
            </a:r>
          </a:p>
          <a:p>
            <a:pPr marL="257175" marR="0" indent="-257175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Format</a:t>
            </a:r>
            <a:r>
              <a:rPr kumimoji="0" lang="mr-IN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Open Sans" charset="0"/>
                <a:sym typeface="Helvetica Neue"/>
              </a:rPr>
              <a:t>…</a:t>
            </a:r>
            <a:r>
              <a:rPr kumimoji="0" lang="en-US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 More Options</a:t>
            </a:r>
          </a:p>
          <a:p>
            <a:pPr marL="257175" marR="0" indent="-257175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Vertical Alignment: Top or Middle</a:t>
            </a:r>
          </a:p>
          <a:p>
            <a:pPr marL="257175" marR="0" indent="-257175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Do Not AutoFit</a:t>
            </a:r>
          </a:p>
          <a:p>
            <a:pPr marL="257175" marR="0" indent="-257175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endParaRPr kumimoji="0" lang="en-US" sz="15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20099" y="4317849"/>
            <a:ext cx="4561550" cy="23507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t" anchorCtr="0">
            <a:noAutofit/>
          </a:bodyPr>
          <a:lstStyle/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To download Open Sans: </a:t>
            </a: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  <a:hlinkClick r:id="rId3"/>
              </a:rPr>
              <a:t>https://drive.google.com/open?id=12Fs7zbIlM1lLYmbi86yv9EruIZG5xZDr</a:t>
            </a:r>
            <a:endParaRPr kumimoji="0" lang="en-US" sz="15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Helvetica Neue"/>
              </a:rPr>
              <a:t>HBR on basic slide design:</a:t>
            </a:r>
          </a:p>
          <a:p>
            <a:pPr marL="0" marR="0" indent="0" algn="l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9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hlinkClick r:id="rId4"/>
              </a:rPr>
              <a:t>https://hbr.org/2012/10/do-your-slides-pass-the-glance-test</a:t>
            </a:r>
            <a:endParaRPr kumimoji="0" lang="en-US" sz="15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Open Sans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506121235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519907-D8D6-4A15-B51C-18B75DBA15FB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  <p:pic>
        <p:nvPicPr>
          <p:cNvPr id="7" name="Scrum Inc_CMYK.pdf" descr="Scrum Inc_CMYK.pdf">
            <a:extLst>
              <a:ext uri="{FF2B5EF4-FFF2-40B4-BE49-F238E27FC236}">
                <a16:creationId xmlns:a16="http://schemas.microsoft.com/office/drawing/2014/main" id="{9CBBE234-DEDE-9140-80FE-7B39C6F0A0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8365480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16CE98-276F-FB40-907B-441431535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4EC37-EC4D-E746-B8D2-AB197D496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Test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4F58A-4F4A-BB47-9908-BB16D6FA8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87397" y="6540500"/>
            <a:ext cx="267702" cy="287258"/>
          </a:xfrm>
        </p:spPr>
        <p:txBody>
          <a:bodyPr/>
          <a:lstStyle/>
          <a:p>
            <a:fld id="{BBD55E9E-DF52-6242-AA92-CF4CA661F37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727033-4B55-414F-A9AF-08A27D419FF5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3663889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Image"/>
          <p:cNvSpPr>
            <a:spLocks noGrp="1"/>
          </p:cNvSpPr>
          <p:nvPr>
            <p:ph type="pic" sz="quarter" idx="13"/>
          </p:nvPr>
        </p:nvSpPr>
        <p:spPr>
          <a:xfrm>
            <a:off x="6584950" y="1758090"/>
            <a:ext cx="4195999" cy="39349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b="0" i="0"/>
            </a:lvl1pPr>
          </a:lstStyle>
          <a:p>
            <a:endParaRPr/>
          </a:p>
        </p:txBody>
      </p:sp>
      <p:sp>
        <p:nvSpPr>
          <p:cNvPr id="2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390782" y="1760118"/>
            <a:ext cx="5111751" cy="3932874"/>
          </a:xfrm>
          <a:prstGeom prst="rect">
            <a:avLst/>
          </a:prstGeom>
        </p:spPr>
        <p:txBody>
          <a:bodyPr anchor="t"/>
          <a:lstStyle>
            <a:lvl1pPr marL="279400" indent="-279400">
              <a:defRPr b="0" i="0"/>
            </a:lvl1pPr>
            <a:lvl2pPr marL="558800" indent="-279400">
              <a:defRPr b="0" i="0"/>
            </a:lvl2pPr>
            <a:lvl3pPr marL="838200" indent="-279400">
              <a:defRPr b="0" i="0"/>
            </a:lvl3pPr>
            <a:lvl4pPr marL="1117600" indent="-279400">
              <a:defRPr b="0" i="0"/>
            </a:lvl4pPr>
            <a:lvl5pPr marL="1397000" indent="-279400">
              <a:defRPr b="0" i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1225551" y="465666"/>
            <a:ext cx="9736618" cy="1143001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Title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678BF8-F5DD-4316-8449-F4943F0F28FA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1758411409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s, 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25474207-F98F-FD43-96D9-8F6A9E68D7C9}"/>
              </a:ext>
            </a:extLst>
          </p:cNvPr>
          <p:cNvSpPr/>
          <p:nvPr userDrawn="1"/>
        </p:nvSpPr>
        <p:spPr>
          <a:xfrm flipV="1">
            <a:off x="1295665" y="1758090"/>
            <a:ext cx="0" cy="2076156"/>
          </a:xfrm>
          <a:prstGeom prst="line">
            <a:avLst/>
          </a:prstGeom>
          <a:ln w="50800">
            <a:solidFill>
              <a:srgbClr val="CC1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C19BECAE-8049-4643-A75C-812DA55395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25551" y="465667"/>
            <a:ext cx="9736617" cy="114300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600" b="0" i="0">
                <a:solidFill>
                  <a:srgbClr val="CC000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Verdana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" name="Body Level One…">
            <a:extLst>
              <a:ext uri="{FF2B5EF4-FFF2-40B4-BE49-F238E27FC236}">
                <a16:creationId xmlns:a16="http://schemas.microsoft.com/office/drawing/2014/main" id="{1AC09BCE-A79E-CF49-9C78-FDF0B26C0536}"/>
              </a:ext>
            </a:extLst>
          </p:cNvPr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390782" y="1760118"/>
            <a:ext cx="9386611" cy="2074127"/>
          </a:xfrm>
          <a:prstGeom prst="rect">
            <a:avLst/>
          </a:prstGeom>
        </p:spPr>
        <p:txBody>
          <a:bodyPr anchor="t">
            <a:normAutofit/>
          </a:bodyPr>
          <a:lstStyle>
            <a:lvl1pPr marL="279400" indent="-279400">
              <a:spcBef>
                <a:spcPts val="2250"/>
              </a:spcBef>
              <a:defRPr sz="21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Verdana"/>
              </a:defRPr>
            </a:lvl1pPr>
            <a:lvl2pPr marL="558800" indent="-279400">
              <a:spcBef>
                <a:spcPts val="2250"/>
              </a:spcBef>
              <a:defRPr sz="21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Verdana"/>
              </a:defRPr>
            </a:lvl2pPr>
            <a:lvl3pPr marL="838200" indent="-279400">
              <a:spcBef>
                <a:spcPts val="2250"/>
              </a:spcBef>
              <a:defRPr sz="21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Verdana"/>
              </a:defRPr>
            </a:lvl3pPr>
            <a:lvl4pPr marL="1117600" indent="-279400">
              <a:spcBef>
                <a:spcPts val="225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4pPr>
            <a:lvl5pPr marL="1397000" indent="-279400">
              <a:spcBef>
                <a:spcPts val="225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B1F142-EED9-F44E-81E2-BB4F61267A1A}"/>
              </a:ext>
            </a:extLst>
          </p:cNvPr>
          <p:cNvSpPr/>
          <p:nvPr userDrawn="1"/>
        </p:nvSpPr>
        <p:spPr>
          <a:xfrm>
            <a:off x="10623804" y="6470969"/>
            <a:ext cx="1273629" cy="24622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C35437-79EF-4695-84E6-1FFD4CE20C96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3813717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83854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889000" y="1099655"/>
            <a:ext cx="10414000" cy="2324101"/>
          </a:xfrm>
          <a:prstGeom prst="rect">
            <a:avLst/>
          </a:prstGeom>
        </p:spPr>
        <p:txBody>
          <a:bodyPr anchor="b"/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000" b="0" i="0"/>
            </a:lvl1pPr>
            <a:lvl2pPr marL="0" indent="0" algn="ctr">
              <a:spcBef>
                <a:spcPts val="0"/>
              </a:spcBef>
              <a:buSzTx/>
              <a:buNone/>
              <a:defRPr sz="3000" b="0" i="0"/>
            </a:lvl2pPr>
            <a:lvl3pPr marL="0" indent="0" algn="ctr">
              <a:spcBef>
                <a:spcPts val="0"/>
              </a:spcBef>
              <a:buSzTx/>
              <a:buNone/>
              <a:defRPr sz="3000" b="0" i="0"/>
            </a:lvl3pPr>
            <a:lvl4pPr marL="0" indent="0" algn="ctr">
              <a:spcBef>
                <a:spcPts val="0"/>
              </a:spcBef>
              <a:buSzTx/>
              <a:buNone/>
              <a:defRPr sz="3000" b="0" i="0"/>
            </a:lvl4pPr>
            <a:lvl5pPr marL="0" indent="0" algn="ctr">
              <a:spcBef>
                <a:spcPts val="0"/>
              </a:spcBef>
              <a:buSzTx/>
              <a:buNone/>
              <a:defRPr sz="3000" b="0" i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67702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EDA51B-760E-234D-8D9A-3EC76C963FFE}"/>
              </a:ext>
            </a:extLst>
          </p:cNvPr>
          <p:cNvSpPr/>
          <p:nvPr userDrawn="1"/>
        </p:nvSpPr>
        <p:spPr>
          <a:xfrm>
            <a:off x="9927772" y="6487780"/>
            <a:ext cx="1375229" cy="24622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F37584-524D-47D0-B06F-02463BD6E654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429987577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Blank with no left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545D809A-DFD7-E94A-AC9A-3DD78B6455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25551" y="465667"/>
            <a:ext cx="9736617" cy="114300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600" b="0" i="0">
                <a:solidFill>
                  <a:srgbClr val="CC000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Verdana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7AF0A4-80AC-B545-9142-696C80800E72}"/>
              </a:ext>
            </a:extLst>
          </p:cNvPr>
          <p:cNvSpPr/>
          <p:nvPr userDrawn="1"/>
        </p:nvSpPr>
        <p:spPr>
          <a:xfrm>
            <a:off x="9568543" y="6454640"/>
            <a:ext cx="1632857" cy="24622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78E4CD-BA91-4701-92A7-E53893C42BEE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11736564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/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3176" y="3305890"/>
            <a:ext cx="12192000" cy="246221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170509" y="2797572"/>
            <a:ext cx="7844632" cy="1262856"/>
          </a:xfrm>
        </p:spPr>
        <p:txBody>
          <a:bodyPr/>
          <a:lstStyle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Open Sans" charset="0"/>
                <a:ea typeface="Open Sans" charset="0"/>
                <a:cs typeface="Open Sans" charset="0"/>
                <a:sym typeface="Helvetica Neue"/>
              </a:rPr>
              <a:t>Large Statement,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3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Open Sans" charset="0"/>
                <a:ea typeface="Open Sans" charset="0"/>
                <a:cs typeface="Open Sans" charset="0"/>
                <a:sym typeface="Helvetica Neue"/>
              </a:rPr>
              <a:t>Question, or Quote</a:t>
            </a:r>
          </a:p>
        </p:txBody>
      </p:sp>
      <p:pic>
        <p:nvPicPr>
          <p:cNvPr id="9" name="Scrum Inc_CMYK.pdf" descr="Scrum Inc_CMYK.pdf">
            <a:extLst>
              <a:ext uri="{FF2B5EF4-FFF2-40B4-BE49-F238E27FC236}">
                <a16:creationId xmlns:a16="http://schemas.microsoft.com/office/drawing/2014/main" id="{639DE5CE-64CA-D246-BA50-ECED4F77C5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lide Number">
            <a:extLst>
              <a:ext uri="{FF2B5EF4-FFF2-40B4-BE49-F238E27FC236}">
                <a16:creationId xmlns:a16="http://schemas.microsoft.com/office/drawing/2014/main" id="{F4AFD71F-6ACA-4CFD-9CCF-A7EFA7DD69A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74172" y="6475098"/>
            <a:ext cx="267702" cy="2872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5FC62D-1626-467A-BFEC-C06927291E02}"/>
              </a:ext>
            </a:extLst>
          </p:cNvPr>
          <p:cNvSpPr/>
          <p:nvPr userDrawn="1"/>
        </p:nvSpPr>
        <p:spPr>
          <a:xfrm>
            <a:off x="3175" y="3305890"/>
            <a:ext cx="12192000" cy="246221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3" name="Scrum Inc_CMYK.pdf" descr="Scrum Inc_CMYK.pdf">
            <a:extLst>
              <a:ext uri="{FF2B5EF4-FFF2-40B4-BE49-F238E27FC236}">
                <a16:creationId xmlns:a16="http://schemas.microsoft.com/office/drawing/2014/main" id="{8BEC37DB-7A2C-47E3-AD3D-654258A71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769" y="6475098"/>
            <a:ext cx="1111015" cy="19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A875B0F-C424-4EDB-87F3-22221D72815F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566236556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7" name="Title Text"/>
          <p:cNvSpPr txBox="1">
            <a:spLocks noGrp="1"/>
          </p:cNvSpPr>
          <p:nvPr>
            <p:ph type="title"/>
          </p:nvPr>
        </p:nvSpPr>
        <p:spPr>
          <a:xfrm>
            <a:off x="841375" y="0"/>
            <a:ext cx="10502900" cy="1143001"/>
          </a:xfrm>
          <a:prstGeom prst="rect">
            <a:avLst/>
          </a:prstGeom>
        </p:spPr>
        <p:txBody>
          <a:bodyPr/>
          <a:lstStyle>
            <a:lvl1pPr algn="ctr">
              <a:defRPr sz="3500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907BF9-4DF8-9A44-84CD-160C53E6C0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589182" y="6504465"/>
            <a:ext cx="267702" cy="287258"/>
          </a:xfrm>
          <a:prstGeom prst="rect">
            <a:avLst/>
          </a:prstGeom>
        </p:spPr>
        <p:txBody>
          <a:bodyPr/>
          <a:lstStyle/>
          <a:p>
            <a:fld id="{C188EA5A-D20C-4B43-A161-BF3A9A6853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595D5-9D18-FC4D-A537-D4435CF714C5}"/>
              </a:ext>
            </a:extLst>
          </p:cNvPr>
          <p:cNvSpPr/>
          <p:nvPr userDrawn="1"/>
        </p:nvSpPr>
        <p:spPr>
          <a:xfrm>
            <a:off x="10580915" y="6431175"/>
            <a:ext cx="1257300" cy="24622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29E2E8-9518-44FF-AE58-FD4F85D74FF5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1796214864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: 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Line"/>
          <p:cNvSpPr/>
          <p:nvPr/>
        </p:nvSpPr>
        <p:spPr>
          <a:xfrm flipV="1">
            <a:off x="6092712" y="1825676"/>
            <a:ext cx="1" cy="3867315"/>
          </a:xfrm>
          <a:prstGeom prst="line">
            <a:avLst/>
          </a:prstGeom>
          <a:ln w="50800">
            <a:solidFill>
              <a:srgbClr val="CC1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5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25551" y="1825677"/>
            <a:ext cx="4539145" cy="393287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794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1pPr>
            <a:lvl2pPr marL="5588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2pPr>
            <a:lvl3pPr marL="8382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3pPr>
            <a:lvl4pPr marL="11176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4pPr>
            <a:lvl5pPr marL="13970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545D809A-DFD7-E94A-AC9A-3DD78B6455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25551" y="465667"/>
            <a:ext cx="9736617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Body Level One…">
            <a:extLst>
              <a:ext uri="{FF2B5EF4-FFF2-40B4-BE49-F238E27FC236}">
                <a16:creationId xmlns:a16="http://schemas.microsoft.com/office/drawing/2014/main" id="{512590F9-C2E7-904F-B888-804FF7AAC09F}"/>
              </a:ext>
            </a:extLst>
          </p:cNvPr>
          <p:cNvSpPr txBox="1">
            <a:spLocks noGrp="1"/>
          </p:cNvSpPr>
          <p:nvPr>
            <p:ph type="body" sz="half" idx="10" hasCustomPrompt="1"/>
          </p:nvPr>
        </p:nvSpPr>
        <p:spPr>
          <a:xfrm>
            <a:off x="6423023" y="1825677"/>
            <a:ext cx="4539145" cy="393287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794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1pPr>
            <a:lvl2pPr marL="5588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2pPr>
            <a:lvl3pPr marL="8382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3pPr>
            <a:lvl4pPr marL="11176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4pPr>
            <a:lvl5pPr marL="1397000" indent="-279400">
              <a:spcBef>
                <a:spcPts val="1000"/>
              </a:spcBef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9F4202-53DF-4C2E-A89C-D36D8CA557A8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348057890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Photo" preserve="1">
  <p:cSld name="Title, Bullets &amp; Phot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"/>
          <p:cNvSpPr>
            <a:spLocks noGrp="1"/>
          </p:cNvSpPr>
          <p:nvPr>
            <p:ph type="pic" idx="2"/>
          </p:nvPr>
        </p:nvSpPr>
        <p:spPr>
          <a:xfrm>
            <a:off x="6584951" y="1758091"/>
            <a:ext cx="4195999" cy="393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625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625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625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625"/>
              <a:buFont typeface="Helvetica Neue"/>
              <a:buChar char="•"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cxnSp>
        <p:nvCxnSpPr>
          <p:cNvPr id="17" name="Google Shape;17;p6"/>
          <p:cNvCxnSpPr/>
          <p:nvPr/>
        </p:nvCxnSpPr>
        <p:spPr>
          <a:xfrm rot="10800000" flipH="1">
            <a:off x="1295666" y="1758091"/>
            <a:ext cx="1" cy="3867315"/>
          </a:xfrm>
          <a:prstGeom prst="straightConnector1">
            <a:avLst/>
          </a:prstGeom>
          <a:noFill/>
          <a:ln w="50800" cap="flat" cmpd="sng">
            <a:solidFill>
              <a:srgbClr val="CC1000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8" name="Google Shape;18;p6"/>
          <p:cNvSpPr txBox="1">
            <a:spLocks noGrp="1"/>
          </p:cNvSpPr>
          <p:nvPr>
            <p:ph type="body" idx="1"/>
          </p:nvPr>
        </p:nvSpPr>
        <p:spPr>
          <a:xfrm>
            <a:off x="1390782" y="1760119"/>
            <a:ext cx="5111751" cy="3932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3619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19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19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19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19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Verdana"/>
              <a:buChar char="•"/>
              <a:defRPr sz="21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7147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6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6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67702" cy="287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l">
              <a:spcBef>
                <a:spcPts val="0"/>
              </a:spcBef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Google Shape;21;p6"/>
          <p:cNvSpPr txBox="1">
            <a:spLocks noGrp="1"/>
          </p:cNvSpPr>
          <p:nvPr>
            <p:ph type="title"/>
          </p:nvPr>
        </p:nvSpPr>
        <p:spPr>
          <a:xfrm>
            <a:off x="1225552" y="465668"/>
            <a:ext cx="9736617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3600"/>
              <a:buFont typeface="Verdana"/>
              <a:buNone/>
              <a:defRPr sz="3600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729662-E3E6-4FEC-944F-A5FAB423F094}"/>
              </a:ext>
            </a:extLst>
          </p:cNvPr>
          <p:cNvSpPr txBox="1"/>
          <p:nvPr userDrawn="1"/>
        </p:nvSpPr>
        <p:spPr>
          <a:xfrm>
            <a:off x="248891" y="6469261"/>
            <a:ext cx="4423719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Scrum Inc.</a:t>
            </a:r>
            <a:r>
              <a:rPr kumimoji="0" lang="en-US" sz="10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9516442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Bio Slide - ADD RED BAR to separate business from pers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7925178" y="3388440"/>
            <a:ext cx="2791009" cy="246221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2" name="Rectangle"/>
          <p:cNvSpPr/>
          <p:nvPr/>
        </p:nvSpPr>
        <p:spPr>
          <a:xfrm>
            <a:off x="12048365" y="-4234"/>
            <a:ext cx="156336" cy="6866468"/>
          </a:xfrm>
          <a:prstGeom prst="rect">
            <a:avLst/>
          </a:pr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74537" y="1302918"/>
            <a:ext cx="6391747" cy="505236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79400" indent="-279400">
              <a:spcBef>
                <a:spcPts val="2250"/>
              </a:spcBef>
              <a:defRPr sz="19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  <a:sym typeface="Verdana"/>
              </a:defRPr>
            </a:lvl1pPr>
            <a:lvl2pPr marL="558800" indent="-279400">
              <a:spcBef>
                <a:spcPts val="2250"/>
              </a:spcBef>
              <a:defRPr sz="1900">
                <a:latin typeface="Open Sans" charset="0"/>
                <a:ea typeface="Open Sans" charset="0"/>
                <a:cs typeface="Open Sans" charset="0"/>
                <a:sym typeface="Verdana"/>
              </a:defRPr>
            </a:lvl2pPr>
            <a:lvl3pPr marL="838200" indent="-279400">
              <a:spcBef>
                <a:spcPts val="2250"/>
              </a:spcBef>
              <a:defRPr sz="1900">
                <a:latin typeface="Open Sans" charset="0"/>
                <a:ea typeface="Open Sans" charset="0"/>
                <a:cs typeface="Open Sans" charset="0"/>
                <a:sym typeface="Verdana"/>
              </a:defRPr>
            </a:lvl3pPr>
            <a:lvl4pPr marL="1117600" indent="-279400">
              <a:spcBef>
                <a:spcPts val="2250"/>
              </a:spcBef>
              <a:defRPr sz="1900">
                <a:latin typeface="Open Sans" charset="0"/>
                <a:ea typeface="Open Sans" charset="0"/>
                <a:cs typeface="Open Sans" charset="0"/>
                <a:sym typeface="Verdana"/>
              </a:defRPr>
            </a:lvl4pPr>
            <a:lvl5pPr marL="1397000" indent="-279400">
              <a:spcBef>
                <a:spcPts val="2250"/>
              </a:spcBef>
              <a:defRPr sz="1900">
                <a:latin typeface="Open Sans" charset="0"/>
                <a:ea typeface="Open Sans" charset="0"/>
                <a:cs typeface="Open Sans" charset="0"/>
                <a:sym typeface="Verdana"/>
              </a:defRPr>
            </a:lvl5pPr>
          </a:lstStyle>
          <a:p>
            <a:pPr lvl="0"/>
            <a:r>
              <a:rPr lang="en-US"/>
              <a:t>Area for logos / images</a:t>
            </a:r>
            <a:endParaRPr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A50CBB-2D97-6E46-87C5-7DB1E7520D80}"/>
              </a:ext>
            </a:extLst>
          </p:cNvPr>
          <p:cNvSpPr/>
          <p:nvPr userDrawn="1"/>
        </p:nvSpPr>
        <p:spPr>
          <a:xfrm>
            <a:off x="228599" y="0"/>
            <a:ext cx="114300" cy="1240972"/>
          </a:xfrm>
          <a:prstGeom prst="rect">
            <a:avLst/>
          </a:prstGeom>
          <a:solidFill>
            <a:srgbClr val="CC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1D7B47B6-4752-AB4A-AB61-2AD9B1E9027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323138" y="1388472"/>
            <a:ext cx="4135438" cy="271429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965709-953C-ED40-AF4D-085FBF8C8E53}"/>
              </a:ext>
            </a:extLst>
          </p:cNvPr>
          <p:cNvSpPr/>
          <p:nvPr userDrawn="1"/>
        </p:nvSpPr>
        <p:spPr>
          <a:xfrm>
            <a:off x="7323138" y="4250269"/>
            <a:ext cx="4135438" cy="2105015"/>
          </a:xfrm>
          <a:prstGeom prst="rect">
            <a:avLst/>
          </a:prstGeom>
          <a:solidFill>
            <a:schemeClr val="bg1"/>
          </a:solidFill>
          <a:ln w="76200" cap="flat">
            <a:solidFill>
              <a:schemeClr val="accent6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 anchorCtr="0">
            <a:no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  <a:sym typeface="Helvetica Neue Medium"/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C29594B-B9CB-544F-A38F-08E7134184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538" y="406575"/>
            <a:ext cx="7240059" cy="528709"/>
          </a:xfrm>
        </p:spPr>
        <p:txBody>
          <a:bodyPr anchor="b" anchorCtr="0">
            <a:noAutofit/>
          </a:bodyPr>
          <a:lstStyle>
            <a:lvl1pPr marL="0" indent="0">
              <a:spcBef>
                <a:spcPts val="600"/>
              </a:spcBef>
              <a:buNone/>
              <a:defRPr sz="2400" b="0" i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E68D1AA-994A-2B47-B17E-50A3A7F39A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4538" y="935284"/>
            <a:ext cx="7240059" cy="305688"/>
          </a:xfrm>
        </p:spPr>
        <p:txBody>
          <a:bodyPr anchor="b" anchorCtr="0">
            <a:noAutofit/>
          </a:bodyPr>
          <a:lstStyle>
            <a:lvl1pPr marL="0" indent="0">
              <a:spcBef>
                <a:spcPts val="600"/>
              </a:spcBef>
              <a:buNone/>
              <a:defRPr sz="1800" b="0" i="0">
                <a:solidFill>
                  <a:schemeClr val="accent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17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2pPr>
            <a:lvl3pPr marL="635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3pPr>
            <a:lvl4pPr marL="9525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4pPr>
            <a:lvl5pPr marL="1270000" indent="0">
              <a:buNone/>
              <a:defRPr sz="3300" b="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Role / Title / Function in the Class or Engagement</a:t>
            </a:r>
          </a:p>
        </p:txBody>
      </p:sp>
    </p:spTree>
    <p:extLst>
      <p:ext uri="{BB962C8B-B14F-4D97-AF65-F5344CB8AC3E}">
        <p14:creationId xmlns:p14="http://schemas.microsoft.com/office/powerpoint/2010/main" val="4186843106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, 2 column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63909" y="1391920"/>
            <a:ext cx="5747426" cy="4876800"/>
          </a:xfrm>
        </p:spPr>
        <p:txBody>
          <a:bodyPr vert="horz"/>
          <a:lstStyle>
            <a:lvl1pPr marL="609608" indent="-609608">
              <a:spcBef>
                <a:spcPts val="1600"/>
              </a:spcBef>
              <a:buFont typeface="Arial"/>
              <a:buChar char="•"/>
              <a:defRPr b="0" i="0"/>
            </a:lvl1pPr>
            <a:lvl2pPr marL="914412" indent="-457206">
              <a:buFont typeface="Arial"/>
              <a:buChar char="•"/>
              <a:defRPr b="0" i="0"/>
            </a:lvl2pPr>
            <a:lvl3pPr marL="1371617" indent="-457206">
              <a:buFont typeface="Arial"/>
              <a:buChar char="•"/>
              <a:defRPr b="0" i="0"/>
            </a:lvl3pPr>
            <a:lvl4pPr marL="1828823" indent="-457206">
              <a:buFont typeface="Arial"/>
              <a:buChar char="•"/>
              <a:defRPr b="0" i="0"/>
            </a:lvl4pPr>
            <a:lvl5pPr marL="2286029" indent="-457206">
              <a:buFont typeface="Arial"/>
              <a:buChar char="•"/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263909" y="1"/>
            <a:ext cx="11928092" cy="1275396"/>
          </a:xfrm>
          <a:prstGeom prst="rect">
            <a:avLst/>
          </a:prstGeom>
          <a:noFill/>
        </p:spPr>
        <p:txBody>
          <a:bodyPr lIns="91425" tIns="91425" rIns="91425" bIns="91425" anchor="ctr" anchorCtr="0">
            <a:normAutofit/>
          </a:bodyPr>
          <a:lstStyle>
            <a:lvl1pPr>
              <a:spcBef>
                <a:spcPts val="0"/>
              </a:spcBef>
              <a:defRPr baseline="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096001" y="1391920"/>
            <a:ext cx="5747426" cy="4876800"/>
          </a:xfrm>
        </p:spPr>
        <p:txBody>
          <a:bodyPr vert="horz"/>
          <a:lstStyle>
            <a:lvl1pPr marL="609608" indent="-609608">
              <a:spcBef>
                <a:spcPts val="1600"/>
              </a:spcBef>
              <a:buFont typeface="Arial"/>
              <a:buChar char="•"/>
              <a:defRPr b="0" i="0"/>
            </a:lvl1pPr>
            <a:lvl2pPr marL="914412" indent="-457206">
              <a:buFont typeface="Arial"/>
              <a:buChar char="•"/>
              <a:defRPr b="0" i="0"/>
            </a:lvl2pPr>
            <a:lvl3pPr marL="1371617" indent="-457206">
              <a:buFont typeface="Arial"/>
              <a:buChar char="•"/>
              <a:defRPr b="0" i="0"/>
            </a:lvl3pPr>
            <a:lvl4pPr marL="1828823" indent="-457206">
              <a:buFont typeface="Arial"/>
              <a:buChar char="•"/>
              <a:defRPr b="0" i="0"/>
            </a:lvl4pPr>
            <a:lvl5pPr marL="2286029" indent="-457206">
              <a:buFont typeface="Arial"/>
              <a:buChar char="•"/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13">
            <a:extLst>
              <a:ext uri="{FF2B5EF4-FFF2-40B4-BE49-F238E27FC236}">
                <a16:creationId xmlns:a16="http://schemas.microsoft.com/office/drawing/2014/main" id="{F2DABF65-025A-8046-BF98-D108E401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75912" y="6486798"/>
            <a:ext cx="360676" cy="389915"/>
          </a:xfrm>
        </p:spPr>
        <p:txBody>
          <a:bodyPr/>
          <a:lstStyle>
            <a:lvl1pPr>
              <a:defRPr sz="1867" baseline="0"/>
            </a:lvl1pPr>
          </a:lstStyle>
          <a:p>
            <a:fld id="{39B798A0-00C1-224A-89BA-321075ED2C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267E6323-61CA-A84F-B975-4F8AB9A95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46400" y="6486798"/>
            <a:ext cx="6096000" cy="387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82A7186-A3F4-2542-ACDD-05B342915252}"/>
              </a:ext>
            </a:extLst>
          </p:cNvPr>
          <p:cNvCxnSpPr>
            <a:cxnSpLocks/>
          </p:cNvCxnSpPr>
          <p:nvPr userDrawn="1"/>
        </p:nvCxnSpPr>
        <p:spPr>
          <a:xfrm>
            <a:off x="1" y="1280703"/>
            <a:ext cx="354842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7103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A3182-5289-3B4A-BA23-61EB99EAC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389E93-09C6-1F49-BB8C-70F3FADCB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/>
            </a:lvl1pPr>
            <a:lvl2pPr>
              <a:defRPr sz="2800" b="0" i="0"/>
            </a:lvl2pPr>
            <a:lvl3pPr>
              <a:defRPr sz="2400" b="0" i="0"/>
            </a:lvl3pPr>
            <a:lvl4pPr>
              <a:defRPr sz="2000" b="0" i="0"/>
            </a:lvl4pPr>
            <a:lvl5pPr>
              <a:defRPr sz="2000" b="0" i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8E7BAA-E7EC-0148-8DDD-98038E329E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0352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8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26" Type="http://schemas.openxmlformats.org/officeDocument/2006/relationships/slideLayout" Target="../slideLayouts/slideLayout82.xml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slideLayout" Target="../slideLayouts/slideLayout81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29" Type="http://schemas.openxmlformats.org/officeDocument/2006/relationships/slideLayout" Target="../slideLayouts/slideLayout85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slideLayout" Target="../slideLayouts/slideLayout80.xml"/><Relationship Id="rId32" Type="http://schemas.openxmlformats.org/officeDocument/2006/relationships/theme" Target="../theme/theme4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9.xml"/><Relationship Id="rId28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31" Type="http://schemas.openxmlformats.org/officeDocument/2006/relationships/slideLayout" Target="../slideLayouts/slideLayout87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Relationship Id="rId27" Type="http://schemas.openxmlformats.org/officeDocument/2006/relationships/slideLayout" Target="../slideLayouts/slideLayout83.xml"/><Relationship Id="rId30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71B8A5-D118-C844-BA09-A0AE90080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Scrum Around the World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C16B3A-A86A-C947-97A4-52E38AAB6A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3DA4EF-7764-BD4F-9FAD-71E4E738E0D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10680701" y="5984438"/>
            <a:ext cx="1065292" cy="10652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E52E97-569E-A843-B4D4-B53C6AA0B1FF}"/>
              </a:ext>
            </a:extLst>
          </p:cNvPr>
          <p:cNvSpPr txBox="1"/>
          <p:nvPr userDrawn="1"/>
        </p:nvSpPr>
        <p:spPr>
          <a:xfrm>
            <a:off x="309821" y="6500494"/>
            <a:ext cx="5903019" cy="2257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Jeff Sutherland and Scrum Inc.</a:t>
            </a:r>
            <a:r>
              <a:rPr kumimoji="0" lang="en-US" sz="800" b="0" i="0" u="none" strike="noStrike" cap="none" spc="0" normalizeH="0" baseline="30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®</a:t>
            </a:r>
            <a:r>
              <a:rPr kumimoji="0" lang="en-US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1993 </a:t>
            </a:r>
            <a:r>
              <a:rPr kumimoji="0" lang="mr-IN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Helvetica Neue"/>
                <a:sym typeface="Helvetica Neue"/>
              </a:rPr>
              <a:t>–</a:t>
            </a:r>
            <a:r>
              <a:rPr kumimoji="0" lang="en-US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  <a:sym typeface="Helvetica Neue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468465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738" r:id="rId11"/>
    <p:sldLayoutId id="2147483744" r:id="rId12"/>
    <p:sldLayoutId id="2147483745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67702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89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  <p:sldLayoutId id="2147483728" r:id="rId24"/>
    <p:sldLayoutId id="2147483729" r:id="rId25"/>
    <p:sldLayoutId id="2147483730" r:id="rId26"/>
    <p:sldLayoutId id="2147483731" r:id="rId27"/>
    <p:sldLayoutId id="2147483732" r:id="rId28"/>
    <p:sldLayoutId id="2147483733" r:id="rId29"/>
    <p:sldLayoutId id="2147483734" r:id="rId30"/>
    <p:sldLayoutId id="2147483735" r:id="rId31"/>
    <p:sldLayoutId id="2147483736" r:id="rId32"/>
  </p:sldLayoutIdLst>
  <p:transition spd="med"/>
  <p:hf hdr="0" dt="0"/>
  <p:txStyles>
    <p:titleStyle>
      <a:lvl1pPr marL="0" marR="0" indent="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1143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2286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3429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4572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5715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6858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8001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9144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277813" marR="0" indent="-277813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  <a:sym typeface="Helvetica Neue"/>
        </a:defRPr>
      </a:lvl1pPr>
      <a:lvl2pPr marL="595313" marR="0" indent="-277813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  <a:sym typeface="Helvetica Neue"/>
        </a:defRPr>
      </a:lvl2pPr>
      <a:lvl3pPr marL="912813" marR="0" indent="-277813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  <a:sym typeface="Helvetica Neue"/>
        </a:defRPr>
      </a:lvl3pPr>
      <a:lvl4pPr marL="1230313" marR="0" indent="-277813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  <a:sym typeface="Helvetica Neue"/>
        </a:defRPr>
      </a:lvl4pPr>
      <a:lvl5pPr marL="1547813" marR="0" indent="-277813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  <a:sym typeface="Helvetica Neue"/>
        </a:defRPr>
      </a:lvl5pPr>
      <a:lvl6pPr marL="1865313" marR="0" indent="-277813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182813" marR="0" indent="-277813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00313" marR="0" indent="-277813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17813" marR="0" indent="-277813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143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2286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3429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4572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5715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6858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8001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9144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9806F9-54DC-4A4B-978B-3C9C7025B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C2F12-3A7C-8C45-BE7E-E74FC4D3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8181E-BD1D-3845-B2AB-151D6D2186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FE168-A31C-7E43-BF54-8E17D78989FC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27EB9-326C-1C43-BE23-4CC3595E2A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3568C-30D5-7F46-89BC-7857375BB4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90390-3377-1643-A7EC-BBF5FD62B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61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67702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716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</p:sldLayoutIdLst>
  <p:transition spd="med"/>
  <p:hf hdr="0" dt="0"/>
  <p:txStyles>
    <p:titleStyle>
      <a:lvl1pPr marL="0" marR="0" indent="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1143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2286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3429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4572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5715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6858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8001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9144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277813" marR="0" indent="-277813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  <a:sym typeface="Helvetica Neue"/>
        </a:defRPr>
      </a:lvl1pPr>
      <a:lvl2pPr marL="595313" marR="0" indent="-277813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  <a:sym typeface="Helvetica Neue"/>
        </a:defRPr>
      </a:lvl2pPr>
      <a:lvl3pPr marL="912813" marR="0" indent="-277813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  <a:sym typeface="Helvetica Neue"/>
        </a:defRPr>
      </a:lvl3pPr>
      <a:lvl4pPr marL="1230313" marR="0" indent="-277813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  <a:sym typeface="Helvetica Neue"/>
        </a:defRPr>
      </a:lvl4pPr>
      <a:lvl5pPr marL="1547813" marR="0" indent="-277813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  <a:sym typeface="Helvetica Neue"/>
        </a:defRPr>
      </a:lvl5pPr>
      <a:lvl6pPr marL="1865313" marR="0" indent="-277813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182813" marR="0" indent="-277813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00313" marR="0" indent="-277813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17813" marR="0" indent="-277813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143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2286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3429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4572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5715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6858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8001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91440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https://lh6.googleusercontent.com/Wv8FzpUYH_t-riz07Cg8ZDbPJSyqM2hHbafR1-pcuijqxFEHYaaUceVr3DdQ1ta53VOmSf-bx9q9YIbpdSvReZmw0oWEEoowYQpY25FNSEMLksqUXLbWhucLtp_834uyrZpM0Dqagktu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scrumguides.org/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6DC84F-37D3-C84D-87DF-E8F3F78B85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2512" y="736567"/>
            <a:ext cx="6808635" cy="565359"/>
          </a:xfrm>
        </p:spPr>
        <p:txBody>
          <a:bodyPr/>
          <a:lstStyle/>
          <a:p>
            <a:pPr algn="l"/>
            <a:r>
              <a:rPr lang="en-US" altLang="ja-JP" sz="4000" b="1" dirty="0">
                <a:solidFill>
                  <a:srgbClr val="C00000"/>
                </a:solidFill>
                <a:effectLst/>
                <a:latin typeface="Söhne"/>
              </a:rPr>
              <a:t>Computational Irreducibility:</a:t>
            </a:r>
          </a:p>
          <a:p>
            <a:pPr algn="l"/>
            <a:r>
              <a:rPr lang="en-US" altLang="ja-JP" sz="3200" b="1" dirty="0">
                <a:solidFill>
                  <a:srgbClr val="C00000"/>
                </a:solidFill>
                <a:latin typeface="Söhne"/>
              </a:rPr>
              <a:t>The Law </a:t>
            </a:r>
            <a:r>
              <a:rPr lang="en-US" altLang="ja-JP" sz="3200" b="1">
                <a:solidFill>
                  <a:srgbClr val="C00000"/>
                </a:solidFill>
                <a:latin typeface="Söhne"/>
              </a:rPr>
              <a:t>of Physics</a:t>
            </a:r>
            <a:r>
              <a:rPr lang="en-US" altLang="ja-JP" sz="3200" b="1" dirty="0">
                <a:solidFill>
                  <a:srgbClr val="C00000"/>
                </a:solidFill>
                <a:latin typeface="Söhne"/>
              </a:rPr>
              <a:t> That Mandates Inspecting and Adapting</a:t>
            </a:r>
            <a:endParaRPr lang="en-US" altLang="ja-JP" sz="3200" b="1" dirty="0">
              <a:solidFill>
                <a:srgbClr val="C00000"/>
              </a:solidFill>
              <a:effectLst/>
              <a:latin typeface="Söhne"/>
            </a:endParaRPr>
          </a:p>
          <a:p>
            <a:pPr algn="l"/>
            <a:endParaRPr lang="en-US" altLang="ja-JP" sz="3200" b="1" dirty="0">
              <a:solidFill>
                <a:srgbClr val="C00000"/>
              </a:solidFill>
              <a:effectLst/>
              <a:latin typeface="Söhne"/>
            </a:endParaRPr>
          </a:p>
          <a:p>
            <a:pPr algn="l"/>
            <a:endParaRPr lang="en-US" altLang="ja-JP" sz="3200" b="1" dirty="0">
              <a:solidFill>
                <a:srgbClr val="C00000"/>
              </a:solidFill>
              <a:latin typeface="Söhne"/>
            </a:endParaRPr>
          </a:p>
          <a:p>
            <a:pPr algn="l"/>
            <a:endParaRPr lang="en-US" altLang="ja-JP" sz="3200" b="1" dirty="0">
              <a:solidFill>
                <a:srgbClr val="C00000"/>
              </a:solidFill>
              <a:effectLst/>
              <a:latin typeface="Söhne"/>
            </a:endParaRPr>
          </a:p>
          <a:p>
            <a:pPr algn="l"/>
            <a:endParaRPr lang="en-US" altLang="ja-JP" sz="3200" b="1" dirty="0">
              <a:solidFill>
                <a:srgbClr val="C00000"/>
              </a:solidFill>
              <a:latin typeface="Söhne"/>
            </a:endParaRPr>
          </a:p>
          <a:p>
            <a:pPr algn="l"/>
            <a:endParaRPr lang="en-US" altLang="ja-JP" sz="3200" b="1" dirty="0">
              <a:solidFill>
                <a:srgbClr val="C00000"/>
              </a:solidFill>
              <a:effectLst/>
              <a:latin typeface="Söhne"/>
            </a:endParaRPr>
          </a:p>
          <a:p>
            <a:r>
              <a:rPr lang="en-US" sz="2000" dirty="0">
                <a:solidFill>
                  <a:srgbClr val="C00000"/>
                </a:solidFill>
                <a:latin typeface="+mn-lt"/>
                <a:ea typeface="Open Sans" panose="020B0606030504020204" pitchFamily="34" charset="0"/>
              </a:rPr>
              <a:t>Dr. Jeff Sutherland</a:t>
            </a:r>
          </a:p>
          <a:p>
            <a:r>
              <a:rPr lang="en-US" sz="1400" dirty="0">
                <a:solidFill>
                  <a:srgbClr val="C00000"/>
                </a:solidFill>
                <a:latin typeface="+mn-lt"/>
                <a:ea typeface="Open Sans" panose="020B0606030504020204" pitchFamily="34" charset="0"/>
              </a:rPr>
              <a:t>Scrum Pioneer and Co-Creator of Scrum and </a:t>
            </a:r>
            <a:r>
              <a:rPr lang="en-US" sz="1400" dirty="0" err="1">
                <a:solidFill>
                  <a:srgbClr val="C00000"/>
                </a:solidFill>
                <a:latin typeface="+mn-lt"/>
                <a:ea typeface="Open Sans" panose="020B0606030504020204" pitchFamily="34" charset="0"/>
              </a:rPr>
              <a:t>Scrum@Scale</a:t>
            </a:r>
            <a:endParaRPr lang="en-US" sz="1400" dirty="0">
              <a:solidFill>
                <a:srgbClr val="C00000"/>
              </a:solidFill>
              <a:latin typeface="+mn-lt"/>
              <a:ea typeface="Open Sans" panose="020B0606030504020204" pitchFamily="34" charset="0"/>
            </a:endParaRPr>
          </a:p>
          <a:p>
            <a:r>
              <a:rPr lang="en-US" sz="1400" dirty="0">
                <a:solidFill>
                  <a:srgbClr val="C00000"/>
                </a:solidFill>
                <a:latin typeface="+mn-lt"/>
                <a:ea typeface="Open Sans" panose="020B0606030504020204" pitchFamily="34" charset="0"/>
              </a:rPr>
              <a:t>Agile Manifesto Signatory</a:t>
            </a:r>
          </a:p>
          <a:p>
            <a:endParaRPr lang="en-US" sz="1400" dirty="0">
              <a:solidFill>
                <a:srgbClr val="C00000"/>
              </a:solidFill>
              <a:ea typeface="Open Sans" panose="020B060603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ACD68A-8944-DCFD-FA9A-C5C8978B5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6295" y="135081"/>
            <a:ext cx="3399691" cy="48109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1B9BFB-F29D-A92B-52A8-7C7E125D8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552" y="2543204"/>
            <a:ext cx="5588876" cy="2599152"/>
          </a:xfrm>
          <a:prstGeom prst="rect">
            <a:avLst/>
          </a:prstGeom>
        </p:spPr>
      </p:pic>
      <p:pic>
        <p:nvPicPr>
          <p:cNvPr id="10" name="Picture 9" descr="A person with white hair and glasses&#10;&#10;Description automatically generated">
            <a:extLst>
              <a:ext uri="{FF2B5EF4-FFF2-40B4-BE49-F238E27FC236}">
                <a16:creationId xmlns:a16="http://schemas.microsoft.com/office/drawing/2014/main" id="{6EC7C861-FF3D-F1F1-3CE3-D10061F26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9211" y="3069068"/>
            <a:ext cx="1624624" cy="173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9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81B29-237C-BA22-53AD-DFBFE0AA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i="0">
                <a:solidFill>
                  <a:srgbClr val="C00000"/>
                </a:solidFill>
                <a:effectLst/>
                <a:latin typeface="+mj-lt"/>
                <a:ea typeface="+mj-ea"/>
                <a:cs typeface="+mj-cs"/>
              </a:rPr>
              <a:t>Complex Adaptive Systems</a:t>
            </a:r>
            <a:br>
              <a:rPr lang="en-US" sz="3100" i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2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Cross-functional, autonomous teams collaborating to achieve a goal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EC15-E06B-F910-B931-B34F995586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861671" y="1980005"/>
            <a:ext cx="5364496" cy="451287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-228600"/>
            <a:r>
              <a:rPr lang="en-US" sz="1800" b="0" i="0">
                <a:effectLst/>
                <a:latin typeface="+mn-lt"/>
                <a:ea typeface="+mn-ea"/>
                <a:cs typeface="+mn-cs"/>
              </a:rPr>
              <a:t>🌐 </a:t>
            </a:r>
            <a:r>
              <a:rPr lang="en-US" sz="1800" b="1" i="0">
                <a:effectLst/>
                <a:latin typeface="+mn-lt"/>
                <a:ea typeface="+mn-ea"/>
                <a:cs typeface="+mn-cs"/>
              </a:rPr>
              <a:t>Complex Adaptive Systems Emerge (CAS)</a:t>
            </a:r>
            <a:endParaRPr lang="en-US" sz="1800" b="0" i="0">
              <a:effectLst/>
              <a:latin typeface="+mn-lt"/>
              <a:ea typeface="+mn-ea"/>
              <a:cs typeface="+mn-cs"/>
            </a:endParaRPr>
          </a:p>
          <a:p>
            <a:pPr lvl="1" indent="-228600"/>
            <a:r>
              <a:rPr lang="en-US" sz="1800" b="0" i="0">
                <a:effectLst/>
                <a:latin typeface="+mn-lt"/>
                <a:ea typeface="+mn-ea"/>
                <a:cs typeface="+mn-cs"/>
              </a:rPr>
              <a:t>🤖 Autonomous agents: Racing at the edge of chaos 🌀</a:t>
            </a:r>
          </a:p>
          <a:p>
            <a:pPr indent="-228600"/>
            <a:r>
              <a:rPr lang="en-US" sz="1800" b="1">
                <a:latin typeface="+mn-lt"/>
                <a:ea typeface="+mn-ea"/>
                <a:cs typeface="+mn-cs"/>
              </a:rPr>
              <a:t>Langton, at Los Alamos Labs, Mathematically Proved That Systems Operating at the Edge of Chaos Evolve Faster</a:t>
            </a:r>
          </a:p>
          <a:p>
            <a:pPr lvl="1" indent="-228600"/>
            <a:r>
              <a:rPr lang="en-US" sz="1800">
                <a:latin typeface="+mn-lt"/>
                <a:ea typeface="+mn-ea"/>
                <a:cs typeface="+mn-cs"/>
              </a:rPr>
              <a:t>This was a fundamental insight that generated Scrum</a:t>
            </a:r>
            <a:endParaRPr lang="en-US" sz="1800" b="0" i="0">
              <a:effectLst/>
              <a:latin typeface="+mn-lt"/>
              <a:ea typeface="+mn-ea"/>
              <a:cs typeface="+mn-cs"/>
            </a:endParaRPr>
          </a:p>
          <a:p>
            <a:pPr lvl="1" indent="-228600"/>
            <a:r>
              <a:rPr lang="en-US" sz="1800" b="0" i="0">
                <a:effectLst/>
                <a:latin typeface="+mn-lt"/>
                <a:ea typeface="+mn-ea"/>
                <a:cs typeface="+mn-cs"/>
              </a:rPr>
              <a:t>Also showed complex phenomena generated by simple rules cannot be predicted - forerunner of Wolfram’s Physic’s Project</a:t>
            </a:r>
          </a:p>
          <a:p>
            <a:pPr lvl="1" indent="-228600"/>
            <a:r>
              <a:rPr lang="en-US" sz="1800">
                <a:latin typeface="+mn-lt"/>
                <a:ea typeface="+mn-ea"/>
                <a:cs typeface="+mn-cs"/>
              </a:rPr>
              <a:t>AI, robotics, and Scrum all evolved out of complex adaptive systems theory</a:t>
            </a:r>
            <a:endParaRPr lang="en-US" sz="1800" b="0" i="0">
              <a:effectLst/>
              <a:latin typeface="+mn-lt"/>
              <a:ea typeface="+mn-ea"/>
              <a:cs typeface="+mn-cs"/>
            </a:endParaRPr>
          </a:p>
          <a:p>
            <a:pPr indent="-228600"/>
            <a:endParaRPr lang="en-US" sz="1600" b="1">
              <a:latin typeface="+mn-lt"/>
              <a:ea typeface="+mn-ea"/>
              <a:cs typeface="+mn-cs"/>
            </a:endParaRPr>
          </a:p>
          <a:p>
            <a:pPr indent="-228600"/>
            <a:endParaRPr lang="en-US" sz="1600" i="0"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5122" name="Picture 2" descr="Milo Wolff's Wave Structure of Matter evernthing is waves and frequencies">
            <a:extLst>
              <a:ext uri="{FF2B5EF4-FFF2-40B4-BE49-F238E27FC236}">
                <a16:creationId xmlns:a16="http://schemas.microsoft.com/office/drawing/2014/main" id="{B223429C-3C72-F48B-8400-FBE0A45599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5" r="8818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606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EC15-E06B-F910-B931-B34F995586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64154" y="1485901"/>
            <a:ext cx="6148362" cy="5372099"/>
          </a:xfrm>
        </p:spPr>
        <p:txBody>
          <a:bodyPr>
            <a:normAutofit/>
          </a:bodyPr>
          <a:lstStyle/>
          <a:p>
            <a:r>
              <a:rPr lang="en-US" sz="2600" b="1">
                <a:solidFill>
                  <a:srgbClr val="374151"/>
                </a:solidFill>
                <a:latin typeface="Söhne"/>
              </a:rPr>
              <a:t>The Ladder of Empowerment</a:t>
            </a:r>
          </a:p>
          <a:p>
            <a:pPr lvl="1"/>
            <a:r>
              <a:rPr lang="en-US" sz="2600">
                <a:solidFill>
                  <a:srgbClr val="374151"/>
                </a:solidFill>
                <a:latin typeface="Söhne"/>
              </a:rPr>
              <a:t>Phase 1: Command and Control</a:t>
            </a:r>
          </a:p>
          <a:p>
            <a:pPr lvl="2"/>
            <a:r>
              <a:rPr lang="en-US" sz="2400" b="0" i="0">
                <a:solidFill>
                  <a:srgbClr val="374151"/>
                </a:solidFill>
                <a:effectLst/>
                <a:latin typeface="Söhne"/>
              </a:rPr>
              <a:t>Here is how we do it.</a:t>
            </a:r>
          </a:p>
          <a:p>
            <a:pPr lvl="1"/>
            <a:r>
              <a:rPr lang="en-US" sz="2600" b="0" i="0">
                <a:solidFill>
                  <a:srgbClr val="374151"/>
                </a:solidFill>
                <a:effectLst/>
                <a:latin typeface="Söhne"/>
              </a:rPr>
              <a:t>Phase 2: Guided Discovery</a:t>
            </a:r>
          </a:p>
          <a:p>
            <a:pPr lvl="2"/>
            <a:r>
              <a:rPr lang="en-US" sz="2200">
                <a:solidFill>
                  <a:srgbClr val="374151"/>
                </a:solidFill>
                <a:latin typeface="Söhne"/>
              </a:rPr>
              <a:t>What do you see?</a:t>
            </a:r>
            <a:endParaRPr lang="en-US" sz="2200" b="0" i="0">
              <a:solidFill>
                <a:srgbClr val="374151"/>
              </a:solidFill>
              <a:effectLst/>
              <a:latin typeface="Söhne"/>
            </a:endParaRPr>
          </a:p>
          <a:p>
            <a:pPr lvl="1"/>
            <a:r>
              <a:rPr lang="en-US" sz="2600">
                <a:solidFill>
                  <a:srgbClr val="374151"/>
                </a:solidFill>
                <a:latin typeface="Söhne"/>
              </a:rPr>
              <a:t>Phase 3: Shared Analysis</a:t>
            </a:r>
          </a:p>
          <a:p>
            <a:pPr lvl="2"/>
            <a:r>
              <a:rPr lang="en-US" sz="2200">
                <a:solidFill>
                  <a:srgbClr val="374151"/>
                </a:solidFill>
                <a:latin typeface="Söhne"/>
              </a:rPr>
              <a:t>What do you think?</a:t>
            </a:r>
          </a:p>
          <a:p>
            <a:pPr lvl="1"/>
            <a:r>
              <a:rPr lang="en-US" sz="2600" b="0" i="0">
                <a:solidFill>
                  <a:srgbClr val="374151"/>
                </a:solidFill>
                <a:effectLst/>
                <a:latin typeface="Söhne"/>
              </a:rPr>
              <a:t>Phase 4: Delegated Decision Making</a:t>
            </a:r>
          </a:p>
          <a:p>
            <a:pPr lvl="2"/>
            <a:r>
              <a:rPr lang="en-US" sz="2200">
                <a:solidFill>
                  <a:srgbClr val="374151"/>
                </a:solidFill>
                <a:latin typeface="Söhne"/>
              </a:rPr>
              <a:t>What should we do?</a:t>
            </a:r>
            <a:endParaRPr lang="en-US" sz="2200" b="0" i="0">
              <a:solidFill>
                <a:srgbClr val="374151"/>
              </a:solidFill>
              <a:effectLst/>
              <a:latin typeface="Söhne"/>
            </a:endParaRPr>
          </a:p>
          <a:p>
            <a:pPr lvl="1"/>
            <a:r>
              <a:rPr lang="en-US" sz="2600">
                <a:solidFill>
                  <a:srgbClr val="374151"/>
                </a:solidFill>
                <a:latin typeface="Söhne"/>
              </a:rPr>
              <a:t>Phase 5: Autonomous Operation</a:t>
            </a:r>
          </a:p>
          <a:p>
            <a:pPr lvl="2"/>
            <a:r>
              <a:rPr lang="en-US" sz="2200">
                <a:solidFill>
                  <a:srgbClr val="374151"/>
                </a:solidFill>
                <a:latin typeface="Söhne"/>
              </a:rPr>
              <a:t>How is it going?</a:t>
            </a:r>
          </a:p>
          <a:p>
            <a:pPr lvl="1"/>
            <a:endParaRPr lang="en-US">
              <a:latin typeface="Söhne"/>
            </a:endParaRPr>
          </a:p>
          <a:p>
            <a:endParaRPr lang="en-US" i="0">
              <a:effectLst/>
              <a:latin typeface="Söhn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81B29-237C-BA22-53AD-DFBFE0AA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874" y="330543"/>
            <a:ext cx="9955067" cy="1143001"/>
          </a:xfrm>
        </p:spPr>
        <p:txBody>
          <a:bodyPr>
            <a:normAutofit/>
          </a:bodyPr>
          <a:lstStyle/>
          <a:p>
            <a:r>
              <a:rPr lang="en-US" i="0">
                <a:solidFill>
                  <a:srgbClr val="C00000"/>
                </a:solidFill>
                <a:effectLst/>
                <a:latin typeface="+mj-lt"/>
              </a:rPr>
              <a:t>Autonomous Teams Emerge From Being Empowered</a:t>
            </a:r>
            <a:br>
              <a:rPr lang="en-US" i="0">
                <a:solidFill>
                  <a:srgbClr val="C00000"/>
                </a:solidFill>
                <a:effectLst/>
                <a:latin typeface="+mj-lt"/>
              </a:rPr>
            </a:br>
            <a:r>
              <a:rPr lang="en-US" sz="2400" i="0">
                <a:solidFill>
                  <a:srgbClr val="7030A0"/>
                </a:solidFill>
                <a:effectLst/>
                <a:latin typeface="+mj-lt"/>
              </a:rPr>
              <a:t>Empowerment is done systematically by Agile Leaders</a:t>
            </a:r>
            <a:endParaRPr lang="en-US" sz="240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9" name="Picture 8" descr="A paper with text and images&#10;&#10;Description automatically generated">
            <a:extLst>
              <a:ext uri="{FF2B5EF4-FFF2-40B4-BE49-F238E27FC236}">
                <a16:creationId xmlns:a16="http://schemas.microsoft.com/office/drawing/2014/main" id="{DCCF1649-3119-9FD1-95B4-C4E88C211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4135" y="1198022"/>
            <a:ext cx="3509806" cy="44619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EB6D3FC-51E5-FA11-BD00-9356F5097B9F}"/>
              </a:ext>
            </a:extLst>
          </p:cNvPr>
          <p:cNvSpPr txBox="1"/>
          <p:nvPr/>
        </p:nvSpPr>
        <p:spPr>
          <a:xfrm>
            <a:off x="8067093" y="5536410"/>
            <a:ext cx="3998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See Shock Therapy Paper</a:t>
            </a:r>
          </a:p>
          <a:p>
            <a:r>
              <a:rPr lang="en-US"/>
              <a:t>This can be done in 1-2 one week sprints</a:t>
            </a:r>
          </a:p>
        </p:txBody>
      </p:sp>
    </p:spTree>
    <p:extLst>
      <p:ext uri="{BB962C8B-B14F-4D97-AF65-F5344CB8AC3E}">
        <p14:creationId xmlns:p14="http://schemas.microsoft.com/office/powerpoint/2010/main" val="1375110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EC15-E06B-F910-B931-B34F995586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34694" y="1716184"/>
            <a:ext cx="6148362" cy="5372099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🏉 </a:t>
            </a:r>
            <a:r>
              <a:rPr lang="en-US" b="1" i="0" dirty="0">
                <a:solidFill>
                  <a:srgbClr val="374151"/>
                </a:solidFill>
                <a:effectLst/>
                <a:latin typeface="Söhne"/>
              </a:rPr>
              <a:t>Scrum Emerges as Framework for CAS</a:t>
            </a:r>
            <a:endParaRPr lang="en-US" b="0" i="0" dirty="0">
              <a:solidFill>
                <a:srgbClr val="374151"/>
              </a:solidFill>
              <a:effectLst/>
              <a:latin typeface="Söhne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💪 Empowerment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🤝 Self-management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🛡️ Leader who serves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🌱 Sustainable pace</a:t>
            </a:r>
          </a:p>
          <a:p>
            <a:r>
              <a:rPr lang="en-US" b="1" i="0" dirty="0">
                <a:solidFill>
                  <a:srgbClr val="374151"/>
                </a:solidFill>
                <a:effectLst/>
                <a:latin typeface="Söhne"/>
              </a:rPr>
              <a:t>Empowered Teams Self-Manage</a:t>
            </a:r>
            <a:endParaRPr lang="en-US" b="1" dirty="0">
              <a:solidFill>
                <a:srgbClr val="374151"/>
              </a:solidFill>
              <a:latin typeface="Söhne"/>
            </a:endParaRPr>
          </a:p>
          <a:p>
            <a:r>
              <a:rPr lang="en-US" b="1" dirty="0">
                <a:solidFill>
                  <a:srgbClr val="374151"/>
                </a:solidFill>
                <a:latin typeface="Söhne"/>
              </a:rPr>
              <a:t>Leaders who serve empower teams</a:t>
            </a:r>
          </a:p>
          <a:p>
            <a:r>
              <a:rPr lang="en-US" b="1" dirty="0">
                <a:solidFill>
                  <a:srgbClr val="C00000"/>
                </a:solidFill>
                <a:latin typeface="Söhne"/>
              </a:rPr>
              <a:t>Teams That Finish Early Accelerate Faster </a:t>
            </a:r>
            <a:r>
              <a:rPr lang="en-US" dirty="0">
                <a:solidFill>
                  <a:srgbClr val="374151"/>
                </a:solidFill>
                <a:latin typeface="Söhne"/>
              </a:rPr>
              <a:t>emerges from Friston’s Free Energy Model of the brain. Requires sustainable pace.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81B29-237C-BA22-53AD-DFBFE0AA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694" y="78635"/>
            <a:ext cx="9955067" cy="1143001"/>
          </a:xfrm>
        </p:spPr>
        <p:txBody>
          <a:bodyPr>
            <a:normAutofit/>
          </a:bodyPr>
          <a:lstStyle/>
          <a:p>
            <a:r>
              <a:rPr lang="en-US" i="0">
                <a:solidFill>
                  <a:srgbClr val="C00000"/>
                </a:solidFill>
                <a:effectLst/>
                <a:latin typeface="+mj-lt"/>
              </a:rPr>
              <a:t>Scrum: A </a:t>
            </a:r>
            <a:r>
              <a:rPr lang="en-US" i="0" err="1">
                <a:solidFill>
                  <a:srgbClr val="C00000"/>
                </a:solidFill>
                <a:effectLst/>
                <a:latin typeface="+mj-lt"/>
              </a:rPr>
              <a:t>Hyperproductive</a:t>
            </a:r>
            <a:r>
              <a:rPr lang="en-US" i="0">
                <a:solidFill>
                  <a:srgbClr val="C00000"/>
                </a:solidFill>
                <a:effectLst/>
                <a:latin typeface="+mj-lt"/>
              </a:rPr>
              <a:t> Pattern Language</a:t>
            </a:r>
            <a:br>
              <a:rPr lang="en-US" i="0">
                <a:solidFill>
                  <a:srgbClr val="C00000"/>
                </a:solidFill>
                <a:effectLst/>
                <a:latin typeface="+mj-lt"/>
              </a:rPr>
            </a:br>
            <a:r>
              <a:rPr lang="en-US" sz="2400" i="0">
                <a:solidFill>
                  <a:srgbClr val="7030A0"/>
                </a:solidFill>
                <a:effectLst/>
                <a:latin typeface="+mj-lt"/>
              </a:rPr>
              <a:t>Based on Complex Adaptive Systems and Working at the Edge of Chaos</a:t>
            </a:r>
            <a:endParaRPr lang="en-US" sz="240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4" name="Picture 3" descr="A person wearing a watch&#10;&#10;Description automatically generated">
            <a:extLst>
              <a:ext uri="{FF2B5EF4-FFF2-40B4-BE49-F238E27FC236}">
                <a16:creationId xmlns:a16="http://schemas.microsoft.com/office/drawing/2014/main" id="{211071D1-99F9-DB36-485D-32E10BFFF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546371" y="2201187"/>
            <a:ext cx="3880022" cy="29100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3A01DE-F64C-CE26-1E13-74EA1D2BA63B}"/>
              </a:ext>
            </a:extLst>
          </p:cNvPr>
          <p:cNvSpPr txBox="1"/>
          <p:nvPr/>
        </p:nvSpPr>
        <p:spPr>
          <a:xfrm>
            <a:off x="8298398" y="1407811"/>
            <a:ext cx="2375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is Sustainable Pace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8F91B-9AA0-2DCA-8118-9C84B4FA4D29}"/>
              </a:ext>
            </a:extLst>
          </p:cNvPr>
          <p:cNvSpPr txBox="1"/>
          <p:nvPr/>
        </p:nvSpPr>
        <p:spPr>
          <a:xfrm>
            <a:off x="7873600" y="5582725"/>
            <a:ext cx="3225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Twice the Energy, Half the Stress</a:t>
            </a:r>
          </a:p>
        </p:txBody>
      </p:sp>
    </p:spTree>
    <p:extLst>
      <p:ext uri="{BB962C8B-B14F-4D97-AF65-F5344CB8AC3E}">
        <p14:creationId xmlns:p14="http://schemas.microsoft.com/office/powerpoint/2010/main" val="1807887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EC15-E06B-F910-B931-B34F995586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34694" y="1753255"/>
            <a:ext cx="6148362" cy="5372099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🌈 </a:t>
            </a:r>
            <a:r>
              <a:rPr lang="en-US" b="1" i="0">
                <a:solidFill>
                  <a:srgbClr val="374151"/>
                </a:solidFill>
                <a:effectLst/>
                <a:latin typeface="Söhne"/>
              </a:rPr>
              <a:t>Four Agile Values Emerge as Guideposts</a:t>
            </a:r>
            <a:endParaRPr lang="en-US" b="0" i="0">
              <a:solidFill>
                <a:srgbClr val="374151"/>
              </a:solidFill>
              <a:effectLst/>
              <a:latin typeface="Söhne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💥 Unleash personal power: Build great teams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🔄 Rapid iteration: Faster, better, cheaper products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🤝 Make the customer &amp; AI part of the </a:t>
            </a:r>
            <a:r>
              <a:rPr lang="en-US">
                <a:solidFill>
                  <a:srgbClr val="374151"/>
                </a:solidFill>
                <a:latin typeface="Söhne"/>
              </a:rPr>
              <a:t>team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374151"/>
                </a:solidFill>
                <a:latin typeface="Söhne"/>
              </a:rPr>
              <a:t>🌪️ Universe is unpredictable: Adapt or perish</a:t>
            </a:r>
          </a:p>
          <a:p>
            <a:r>
              <a:rPr lang="en-US" b="1">
                <a:solidFill>
                  <a:srgbClr val="374151"/>
                </a:solidFill>
                <a:latin typeface="Söhne"/>
              </a:rPr>
              <a:t>Individuals and Interactions Over Processes and Tools</a:t>
            </a:r>
          </a:p>
          <a:p>
            <a:pPr lvl="1"/>
            <a:r>
              <a:rPr lang="en-US">
                <a:solidFill>
                  <a:srgbClr val="374151"/>
                </a:solidFill>
                <a:latin typeface="Söhne"/>
              </a:rPr>
              <a:t>A team is set of individuals with interactions that self-manage towards a common goal</a:t>
            </a:r>
          </a:p>
          <a:p>
            <a:pPr lvl="1"/>
            <a:r>
              <a:rPr lang="en-US">
                <a:solidFill>
                  <a:srgbClr val="374151"/>
                </a:solidFill>
                <a:latin typeface="Söhne"/>
              </a:rPr>
              <a:t>Adherence to First Principles determine success or failure</a:t>
            </a:r>
            <a:endParaRPr lang="en-US">
              <a:latin typeface="Söhne"/>
            </a:endParaRPr>
          </a:p>
          <a:p>
            <a:endParaRPr lang="en-US" i="0">
              <a:effectLst/>
              <a:latin typeface="Söhn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81B29-237C-BA22-53AD-DFBFE0AA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694" y="103349"/>
            <a:ext cx="9955067" cy="1143001"/>
          </a:xfrm>
        </p:spPr>
        <p:txBody>
          <a:bodyPr>
            <a:normAutofit/>
          </a:bodyPr>
          <a:lstStyle/>
          <a:p>
            <a:r>
              <a:rPr lang="en-US" i="0">
                <a:solidFill>
                  <a:srgbClr val="C00000"/>
                </a:solidFill>
                <a:effectLst/>
                <a:latin typeface="+mj-lt"/>
              </a:rPr>
              <a:t>Agile Emerged Out of Scrum and XP</a:t>
            </a:r>
            <a:br>
              <a:rPr lang="en-US" i="0">
                <a:solidFill>
                  <a:srgbClr val="C00000"/>
                </a:solidFill>
                <a:effectLst/>
                <a:latin typeface="+mj-lt"/>
              </a:rPr>
            </a:br>
            <a:r>
              <a:rPr lang="en-US" sz="2400" i="0">
                <a:solidFill>
                  <a:srgbClr val="7030A0"/>
                </a:solidFill>
                <a:effectLst/>
                <a:latin typeface="+mj-lt"/>
              </a:rPr>
              <a:t>It is a generalized set of values and principles</a:t>
            </a:r>
            <a:endParaRPr lang="en-US" sz="240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2" name="Picture 105343346" descr="A person running on a mountain trail&#10;&#10;Description automatically generated">
            <a:extLst>
              <a:ext uri="{FF2B5EF4-FFF2-40B4-BE49-F238E27FC236}">
                <a16:creationId xmlns:a16="http://schemas.microsoft.com/office/drawing/2014/main" id="{F7927DAB-7636-98BA-D664-421E09717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063" y="1565562"/>
            <a:ext cx="4119949" cy="411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8B1571-EE25-CC90-FCEC-87F43D1EFA38}"/>
              </a:ext>
            </a:extLst>
          </p:cNvPr>
          <p:cNvSpPr txBox="1"/>
          <p:nvPr/>
        </p:nvSpPr>
        <p:spPr>
          <a:xfrm>
            <a:off x="7539118" y="5765110"/>
            <a:ext cx="4116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Individual Self-Managing Sustainable Pace</a:t>
            </a:r>
          </a:p>
        </p:txBody>
      </p:sp>
    </p:spTree>
    <p:extLst>
      <p:ext uri="{BB962C8B-B14F-4D97-AF65-F5344CB8AC3E}">
        <p14:creationId xmlns:p14="http://schemas.microsoft.com/office/powerpoint/2010/main" val="4133114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EC15-E06B-F910-B931-B34F995586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34694" y="1407266"/>
            <a:ext cx="6148362" cy="5372099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🏉 </a:t>
            </a:r>
            <a:r>
              <a:rPr lang="en-US" b="1" i="0">
                <a:solidFill>
                  <a:srgbClr val="374151"/>
                </a:solidFill>
                <a:effectLst/>
                <a:latin typeface="Söhne"/>
              </a:rPr>
              <a:t>Agile in Name Only</a:t>
            </a:r>
            <a:endParaRPr lang="en-US" b="0" i="0">
              <a:solidFill>
                <a:srgbClr val="374151"/>
              </a:solidFill>
              <a:effectLst/>
              <a:latin typeface="Söhne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💪 Lack of empowerment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🤝 Lack of Self-management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🛡️ Lack of Leader who serves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🌱 Lack of Sustainable pace</a:t>
            </a:r>
          </a:p>
          <a:p>
            <a:r>
              <a:rPr lang="en-US" b="1" i="0">
                <a:solidFill>
                  <a:srgbClr val="374151"/>
                </a:solidFill>
                <a:effectLst/>
                <a:latin typeface="Söhne"/>
              </a:rPr>
              <a:t>Weaponization of Terms to Justify Failure</a:t>
            </a:r>
            <a:endParaRPr lang="en-US" b="1">
              <a:solidFill>
                <a:srgbClr val="374151"/>
              </a:solidFill>
              <a:latin typeface="Söhne"/>
            </a:endParaRPr>
          </a:p>
          <a:p>
            <a:pPr lvl="1"/>
            <a:r>
              <a:rPr lang="en-US">
                <a:solidFill>
                  <a:srgbClr val="374151"/>
                </a:solidFill>
                <a:latin typeface="Söhne"/>
              </a:rPr>
              <a:t>Team members sometimes claim they can do anything they want because that is self-organization. Had to remove this term from the Scrum Guide.</a:t>
            </a:r>
          </a:p>
          <a:p>
            <a:pPr lvl="1"/>
            <a:r>
              <a:rPr lang="en-US">
                <a:solidFill>
                  <a:srgbClr val="374151"/>
                </a:solidFill>
                <a:latin typeface="Söhne"/>
              </a:rPr>
              <a:t>Scrum Masters claim they are servant leaders by being a secretary and taking notes. Had to remove this term from the Scrum Guide.</a:t>
            </a:r>
            <a:endParaRPr lang="en-US">
              <a:latin typeface="Söhne"/>
            </a:endParaRPr>
          </a:p>
          <a:p>
            <a:endParaRPr lang="en-US" i="0">
              <a:effectLst/>
              <a:latin typeface="Söhn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81B29-237C-BA22-53AD-DFBFE0AA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874" y="0"/>
            <a:ext cx="9955067" cy="1143001"/>
          </a:xfrm>
        </p:spPr>
        <p:txBody>
          <a:bodyPr>
            <a:normAutofit/>
          </a:bodyPr>
          <a:lstStyle/>
          <a:p>
            <a:r>
              <a:rPr lang="en-US" i="0">
                <a:solidFill>
                  <a:srgbClr val="C00000"/>
                </a:solidFill>
                <a:effectLst/>
                <a:latin typeface="+mj-lt"/>
              </a:rPr>
              <a:t>58% of Agile Teams Fail, 88% are Scrum Teams</a:t>
            </a:r>
            <a:br>
              <a:rPr lang="en-US" i="0">
                <a:solidFill>
                  <a:srgbClr val="C00000"/>
                </a:solidFill>
                <a:effectLst/>
                <a:latin typeface="+mj-lt"/>
              </a:rPr>
            </a:br>
            <a:r>
              <a:rPr lang="en-US" sz="2400" i="0">
                <a:solidFill>
                  <a:srgbClr val="7030A0"/>
                </a:solidFill>
                <a:effectLst/>
                <a:latin typeface="+mj-lt"/>
              </a:rPr>
              <a:t>They are late, over budget, with unhappy customers</a:t>
            </a:r>
            <a:endParaRPr lang="en-US" sz="240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4A35801-39F0-B965-D947-15A194D66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732" y="1839612"/>
            <a:ext cx="3647209" cy="364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389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EC15-E06B-F910-B931-B34F995586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34617" y="1608668"/>
            <a:ext cx="5111751" cy="463221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>
                <a:latin typeface="Söhne"/>
              </a:rPr>
              <a:t>The Misuse:</a:t>
            </a:r>
          </a:p>
          <a:p>
            <a:r>
              <a:rPr lang="en-US" dirty="0">
                <a:latin typeface="Söhne"/>
              </a:rPr>
              <a:t>Justifying Poor Performance</a:t>
            </a:r>
          </a:p>
          <a:p>
            <a:r>
              <a:rPr lang="en-US" dirty="0">
                <a:latin typeface="Söhne"/>
              </a:rPr>
              <a:t>Misaligned Understanding</a:t>
            </a:r>
          </a:p>
          <a:p>
            <a:r>
              <a:rPr lang="en-US" dirty="0">
                <a:latin typeface="Söhne"/>
              </a:rPr>
              <a:t>Lack of Accountability for Scrum and for Individual Performance</a:t>
            </a:r>
          </a:p>
          <a:p>
            <a:pPr marL="0" indent="0">
              <a:buNone/>
            </a:pPr>
            <a:r>
              <a:rPr lang="en-US" b="1" dirty="0">
                <a:latin typeface="Söhne"/>
              </a:rPr>
              <a:t>The Original Intent:</a:t>
            </a:r>
          </a:p>
          <a:p>
            <a:r>
              <a:rPr lang="en-US" dirty="0">
                <a:latin typeface="Söhne"/>
              </a:rPr>
              <a:t>Sustaining High Performance</a:t>
            </a:r>
          </a:p>
          <a:p>
            <a:r>
              <a:rPr lang="en-US" dirty="0">
                <a:latin typeface="Söhne"/>
              </a:rPr>
              <a:t>Adaptability within Complex Systems</a:t>
            </a:r>
          </a:p>
          <a:p>
            <a:r>
              <a:rPr lang="en-US" dirty="0">
                <a:latin typeface="Söhne"/>
              </a:rPr>
              <a:t>Team-Level Self-Management</a:t>
            </a:r>
          </a:p>
          <a:p>
            <a:pPr marL="0" indent="0">
              <a:buNone/>
            </a:pPr>
            <a:r>
              <a:rPr lang="en-US" b="1" dirty="0">
                <a:latin typeface="Söhne"/>
              </a:rPr>
              <a:t>Course Correction:</a:t>
            </a:r>
          </a:p>
          <a:p>
            <a:r>
              <a:rPr lang="en-US" dirty="0">
                <a:latin typeface="Söhne"/>
              </a:rPr>
              <a:t>From "Servant Leadership" to "Leader Who Serves"</a:t>
            </a:r>
          </a:p>
          <a:p>
            <a:r>
              <a:rPr lang="en-US" dirty="0">
                <a:latin typeface="Söhne"/>
              </a:rPr>
              <a:t>From "Self-Organizing" to "Self-Managing"</a:t>
            </a:r>
          </a:p>
          <a:p>
            <a:r>
              <a:rPr lang="en-US" dirty="0">
                <a:latin typeface="Söhne"/>
              </a:rPr>
              <a:t>From "Sustainable Pace" to "Sustained High Performance"</a:t>
            </a:r>
          </a:p>
          <a:p>
            <a:pPr marL="0" indent="0">
              <a:buNone/>
            </a:pPr>
            <a:r>
              <a:rPr lang="en-US" dirty="0">
                <a:latin typeface="Söhne"/>
              </a:rPr>
              <a:t>Ohno says: </a:t>
            </a:r>
            <a:r>
              <a:rPr lang="en-US" b="1" i="1" dirty="0">
                <a:latin typeface="Söhne"/>
              </a:rPr>
              <a:t>You need to understand the essence of terms to prevent misuse, Implement checks and balances, and realign with Agile and Scrum principles</a:t>
            </a:r>
            <a:endParaRPr lang="en-US" i="1" dirty="0">
              <a:effectLst/>
              <a:latin typeface="Söhne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9D5441-11AB-D03F-D0B0-8B3C58BC1F9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973001" y="6540500"/>
            <a:ext cx="239649" cy="23596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81B29-237C-BA22-53AD-DFBFE0AA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551" y="465667"/>
            <a:ext cx="9955067" cy="1143001"/>
          </a:xfrm>
        </p:spPr>
        <p:txBody>
          <a:bodyPr>
            <a:normAutofit fontScale="90000"/>
          </a:bodyPr>
          <a:lstStyle/>
          <a:p>
            <a:r>
              <a:rPr lang="en-US" i="0">
                <a:solidFill>
                  <a:srgbClr val="C00000"/>
                </a:solidFill>
                <a:effectLst/>
                <a:latin typeface="+mj-lt"/>
              </a:rPr>
              <a:t>Weaponizing Sustainable Pace – A Cautionary Tale</a:t>
            </a:r>
            <a:br>
              <a:rPr lang="en-US" i="0">
                <a:solidFill>
                  <a:srgbClr val="C00000"/>
                </a:solidFill>
                <a:effectLst/>
                <a:latin typeface="+mj-lt"/>
              </a:rPr>
            </a:br>
            <a:r>
              <a:rPr lang="en-US" sz="2700">
                <a:solidFill>
                  <a:srgbClr val="7030A0"/>
                </a:solidFill>
                <a:latin typeface="+mj-lt"/>
              </a:rPr>
              <a:t>How the misinterpretation of “Sustainable Pace” is sabotaging Agile teams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D47B15E-8040-21CC-95DE-6E174A29EB17}"/>
              </a:ext>
            </a:extLst>
          </p:cNvPr>
          <p:cNvGrpSpPr/>
          <p:nvPr/>
        </p:nvGrpSpPr>
        <p:grpSpPr>
          <a:xfrm>
            <a:off x="7290516" y="1608668"/>
            <a:ext cx="4099168" cy="4297860"/>
            <a:chOff x="7583056" y="1496290"/>
            <a:chExt cx="4099168" cy="4297860"/>
          </a:xfrm>
        </p:grpSpPr>
        <p:pic>
          <p:nvPicPr>
            <p:cNvPr id="6" name="Picture 5" descr="A screenshot of a phone&#10;&#10;Description automatically generated">
              <a:extLst>
                <a:ext uri="{FF2B5EF4-FFF2-40B4-BE49-F238E27FC236}">
                  <a16:creationId xmlns:a16="http://schemas.microsoft.com/office/drawing/2014/main" id="{5ECA4666-E467-42EE-157E-D1D6993E9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83056" y="1496290"/>
              <a:ext cx="2116705" cy="4297859"/>
            </a:xfrm>
            <a:prstGeom prst="rect">
              <a:avLst/>
            </a:prstGeom>
          </p:spPr>
        </p:pic>
        <p:pic>
          <p:nvPicPr>
            <p:cNvPr id="8" name="Picture 7" descr="A screenshot of a phone&#10;&#10;Description automatically generated">
              <a:extLst>
                <a:ext uri="{FF2B5EF4-FFF2-40B4-BE49-F238E27FC236}">
                  <a16:creationId xmlns:a16="http://schemas.microsoft.com/office/drawing/2014/main" id="{90FFC035-2C8C-665B-CE6B-9EEC2ABAF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99761" y="1496291"/>
              <a:ext cx="1982463" cy="42978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3925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EC15-E06B-F910-B931-B34F995586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390782" y="1760118"/>
            <a:ext cx="5111751" cy="43522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i="0" dirty="0">
                <a:effectLst/>
                <a:latin typeface="Söhne"/>
              </a:rPr>
              <a:t>Setting Up for Success:</a:t>
            </a:r>
          </a:p>
          <a:p>
            <a:r>
              <a:rPr lang="en-US" i="0" dirty="0" err="1">
                <a:effectLst/>
                <a:latin typeface="Söhne"/>
              </a:rPr>
              <a:t>Hyperproductive</a:t>
            </a:r>
            <a:r>
              <a:rPr lang="en-US" i="0" dirty="0">
                <a:effectLst/>
                <a:latin typeface="Söhne"/>
              </a:rPr>
              <a:t> Patterns: Yesterday's Weather, Buffer Pattern</a:t>
            </a:r>
          </a:p>
          <a:p>
            <a:r>
              <a:rPr lang="en-US" i="0" dirty="0">
                <a:effectLst/>
                <a:latin typeface="Söhne"/>
              </a:rPr>
              <a:t>Master Pattern: Teams that Finish Early Accelerate Faster</a:t>
            </a:r>
          </a:p>
          <a:p>
            <a:pPr marL="0" indent="0">
              <a:buNone/>
            </a:pPr>
            <a:r>
              <a:rPr lang="en-US" b="1" i="0" dirty="0">
                <a:effectLst/>
                <a:latin typeface="Söhne"/>
              </a:rPr>
              <a:t>The Individual Factor:</a:t>
            </a:r>
          </a:p>
          <a:p>
            <a:r>
              <a:rPr lang="en-US" i="0" dirty="0">
                <a:effectLst/>
                <a:latin typeface="Söhne"/>
              </a:rPr>
              <a:t>Aligning with the first value of the Agile Manifesto</a:t>
            </a:r>
          </a:p>
          <a:p>
            <a:r>
              <a:rPr lang="en-US" i="0" dirty="0">
                <a:effectLst/>
                <a:latin typeface="Söhne"/>
              </a:rPr>
              <a:t>Personal Responsibility &amp; Team Support</a:t>
            </a:r>
          </a:p>
          <a:p>
            <a:r>
              <a:rPr lang="en-US" i="0" dirty="0">
                <a:effectLst/>
                <a:latin typeface="Söhne"/>
              </a:rPr>
              <a:t>Life-Work Balance for Sustained Performance</a:t>
            </a:r>
          </a:p>
          <a:p>
            <a:pPr marL="0" indent="0">
              <a:buNone/>
            </a:pPr>
            <a:r>
              <a:rPr lang="en-US" b="1" i="0" dirty="0">
                <a:effectLst/>
                <a:latin typeface="Söhne"/>
              </a:rPr>
              <a:t>Measurable Metrics:</a:t>
            </a:r>
          </a:p>
          <a:p>
            <a:r>
              <a:rPr lang="en-US" i="0" dirty="0">
                <a:effectLst/>
                <a:latin typeface="Söhne"/>
              </a:rPr>
              <a:t>Olympic Team Training Analytics</a:t>
            </a:r>
          </a:p>
          <a:p>
            <a:pPr marL="0" indent="0">
              <a:buNone/>
            </a:pPr>
            <a:r>
              <a:rPr lang="en-US" i="0" dirty="0">
                <a:effectLst/>
                <a:latin typeface="Söhne"/>
              </a:rPr>
              <a:t>Ohno says: </a:t>
            </a:r>
            <a:r>
              <a:rPr lang="en-US" b="1" i="1" dirty="0">
                <a:effectLst/>
                <a:latin typeface="Söhne"/>
              </a:rPr>
              <a:t>The true meaning of "sustainable pace" is about sustaining high performance, both at the team and individual level. Measurement and adaptability are key.</a:t>
            </a:r>
            <a:endParaRPr lang="en-US" i="1" dirty="0">
              <a:effectLst/>
              <a:latin typeface="Söhne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9D5441-11AB-D03F-D0B0-8B3C58BC1F9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973001" y="6540500"/>
            <a:ext cx="239649" cy="23596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81B29-237C-BA22-53AD-DFBFE0AAF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  <a:latin typeface="+mj-lt"/>
              </a:rPr>
              <a:t>The Intent of Agile Manifesto Sustainable Pace</a:t>
            </a:r>
            <a:br>
              <a:rPr lang="en-US" i="0" dirty="0">
                <a:solidFill>
                  <a:srgbClr val="C00000"/>
                </a:solidFill>
                <a:effectLst/>
                <a:latin typeface="+mj-lt"/>
              </a:rPr>
            </a:br>
            <a:r>
              <a:rPr lang="en-US" sz="2200" i="1" dirty="0">
                <a:solidFill>
                  <a:srgbClr val="7030A0"/>
                </a:solidFill>
                <a:latin typeface="+mn-lt"/>
              </a:rPr>
              <a:t>P</a:t>
            </a:r>
            <a:r>
              <a:rPr lang="en-US" sz="2200" b="0" i="1" dirty="0">
                <a:solidFill>
                  <a:srgbClr val="7030A0"/>
                </a:solidFill>
                <a:effectLst/>
                <a:latin typeface="+mn-lt"/>
              </a:rPr>
              <a:t>rinciple 8: Agile processes promote sustainable development. The sponsors, developers, and users should be able to maintain a constant pace indefinitely.</a:t>
            </a:r>
            <a:endParaRPr lang="en-US" sz="22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A748BC-6EFD-D07A-2398-657FCBEA5E24}"/>
              </a:ext>
            </a:extLst>
          </p:cNvPr>
          <p:cNvSpPr txBox="1"/>
          <p:nvPr/>
        </p:nvSpPr>
        <p:spPr>
          <a:xfrm>
            <a:off x="7392299" y="5804541"/>
            <a:ext cx="3482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C00000"/>
                </a:solidFill>
              </a:rPr>
              <a:t>Better plan, fewer surprises, more innovation</a:t>
            </a:r>
          </a:p>
        </p:txBody>
      </p:sp>
      <p:pic>
        <p:nvPicPr>
          <p:cNvPr id="6" name="Picture 5" descr="A wrist watch with a screen showing stress&#10;&#10;Description automatically generated">
            <a:extLst>
              <a:ext uri="{FF2B5EF4-FFF2-40B4-BE49-F238E27FC236}">
                <a16:creationId xmlns:a16="http://schemas.microsoft.com/office/drawing/2014/main" id="{35C839D2-C808-602B-43C7-8B03C1B9D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446" y="1698210"/>
            <a:ext cx="3079748" cy="410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883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EC15-E06B-F910-B931-B34F995586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518806" y="1698210"/>
            <a:ext cx="5111751" cy="43522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i="0" dirty="0">
                <a:effectLst/>
                <a:latin typeface="Söhne"/>
              </a:rPr>
              <a:t>First Scrum team members said it was different that anything they had previously experienced</a:t>
            </a:r>
          </a:p>
          <a:p>
            <a:r>
              <a:rPr lang="en-US" i="0" dirty="0">
                <a:effectLst/>
                <a:latin typeface="Söhne"/>
              </a:rPr>
              <a:t>The looked forward to coming to work every day</a:t>
            </a:r>
          </a:p>
          <a:p>
            <a:r>
              <a:rPr lang="en-US" i="0" dirty="0">
                <a:effectLst/>
                <a:latin typeface="Söhne"/>
              </a:rPr>
              <a:t>Their work together was exhilarating</a:t>
            </a:r>
          </a:p>
          <a:p>
            <a:r>
              <a:rPr lang="en-US" i="0" dirty="0">
                <a:effectLst/>
                <a:latin typeface="Söhne"/>
              </a:rPr>
              <a:t>Fellow team members lifted them to a level beyond where they could go alone.</a:t>
            </a:r>
          </a:p>
          <a:p>
            <a:pPr marL="0" indent="0">
              <a:buNone/>
            </a:pPr>
            <a:r>
              <a:rPr lang="en-US" b="1" i="0" dirty="0">
                <a:effectLst/>
                <a:latin typeface="Söhne"/>
              </a:rPr>
              <a:t>They learned how to finish sprints early</a:t>
            </a:r>
          </a:p>
          <a:p>
            <a:r>
              <a:rPr lang="en-US" i="0" dirty="0">
                <a:effectLst/>
                <a:latin typeface="Söhne"/>
              </a:rPr>
              <a:t>Yesterday’s weather, Interrupt buffer, </a:t>
            </a:r>
            <a:r>
              <a:rPr lang="en-US" dirty="0">
                <a:latin typeface="Söhne"/>
              </a:rPr>
              <a:t>Emergency procedure</a:t>
            </a:r>
          </a:p>
          <a:p>
            <a:r>
              <a:rPr lang="en-US" i="0" dirty="0">
                <a:effectLst/>
                <a:latin typeface="Söhne"/>
              </a:rPr>
              <a:t>Finished second monthly sprint in 4 days</a:t>
            </a:r>
          </a:p>
          <a:p>
            <a:pPr marL="0" indent="0">
              <a:buNone/>
            </a:pPr>
            <a:r>
              <a:rPr lang="en-US" b="1" i="0" dirty="0">
                <a:effectLst/>
                <a:latin typeface="Söhne"/>
              </a:rPr>
              <a:t>They mastered the neuroscience accelerators</a:t>
            </a:r>
          </a:p>
          <a:p>
            <a:pPr marL="0" indent="0">
              <a:buNone/>
            </a:pPr>
            <a:endParaRPr lang="en-US" i="1" dirty="0">
              <a:effectLst/>
              <a:latin typeface="Söhne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9D5441-11AB-D03F-D0B0-8B3C58BC1F9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973001" y="6540500"/>
            <a:ext cx="239649" cy="23596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81B29-237C-BA22-53AD-DFBFE0AAF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C00000"/>
                </a:solidFill>
                <a:latin typeface="+mj-lt"/>
              </a:rPr>
              <a:t>Using Sustainable Pace to Achieve Transcendence</a:t>
            </a:r>
            <a:br>
              <a:rPr lang="en-US" i="0">
                <a:solidFill>
                  <a:srgbClr val="C00000"/>
                </a:solidFill>
                <a:effectLst/>
                <a:latin typeface="+mj-lt"/>
              </a:rPr>
            </a:br>
            <a:r>
              <a:rPr lang="en-US" sz="2200" i="1">
                <a:solidFill>
                  <a:srgbClr val="7030A0"/>
                </a:solidFill>
                <a:latin typeface="+mn-lt"/>
              </a:rPr>
              <a:t>The first Scrum team was a transcendent team</a:t>
            </a:r>
            <a:endParaRPr lang="en-US" sz="220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A748BC-6EFD-D07A-2398-657FCBEA5E24}"/>
              </a:ext>
            </a:extLst>
          </p:cNvPr>
          <p:cNvSpPr txBox="1"/>
          <p:nvPr/>
        </p:nvSpPr>
        <p:spPr>
          <a:xfrm>
            <a:off x="7480125" y="5803743"/>
            <a:ext cx="3482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C00000"/>
                </a:solidFill>
              </a:rPr>
              <a:t>Better plan, fewer surprises, more innovation</a:t>
            </a:r>
          </a:p>
        </p:txBody>
      </p:sp>
      <p:pic>
        <p:nvPicPr>
          <p:cNvPr id="1028" name="Picture 4" descr="End of Superbowl. Team just won the championship. Jumping up and down with excitment. Screaming and yelling We Won. Colorful and photorealistic.">
            <a:extLst>
              <a:ext uri="{FF2B5EF4-FFF2-40B4-BE49-F238E27FC236}">
                <a16:creationId xmlns:a16="http://schemas.microsoft.com/office/drawing/2014/main" id="{525B5C77-7F59-ABFD-642D-7B6227EE9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603" y="1640658"/>
            <a:ext cx="4163085" cy="416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710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EC15-E06B-F910-B931-B34F995586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518806" y="1698210"/>
            <a:ext cx="5111751" cy="4352200"/>
          </a:xfrm>
        </p:spPr>
        <p:txBody>
          <a:bodyPr>
            <a:normAutofit/>
          </a:bodyPr>
          <a:lstStyle/>
          <a:p>
            <a:r>
              <a:rPr lang="en-US"/>
              <a:t>Collaborative Environment and Social Neuroscience</a:t>
            </a:r>
          </a:p>
          <a:p>
            <a:r>
              <a:rPr lang="en-US"/>
              <a:t>Mirror Neuron Effect</a:t>
            </a:r>
          </a:p>
          <a:p>
            <a:r>
              <a:rPr lang="en-US"/>
              <a:t>Iterative Progress and the Zeigarnik Effect</a:t>
            </a:r>
          </a:p>
          <a:p>
            <a:r>
              <a:rPr lang="en-US"/>
              <a:t>Feedback Loops and Dopamine Reward System</a:t>
            </a:r>
          </a:p>
          <a:p>
            <a:r>
              <a:rPr lang="en-US"/>
              <a:t>Adaptive Change and Neuroplasticity</a:t>
            </a:r>
          </a:p>
          <a:p>
            <a:r>
              <a:rPr lang="en-US"/>
              <a:t>Empirical Process Control and Predictive Coding</a:t>
            </a:r>
          </a:p>
          <a:p>
            <a:r>
              <a:rPr lang="en-US" err="1"/>
              <a:t>Vagus</a:t>
            </a:r>
            <a:r>
              <a:rPr lang="en-US"/>
              <a:t> Nerve Stimulation and Emotional Regulation</a:t>
            </a:r>
          </a:p>
          <a:p>
            <a:pPr marL="0" indent="0">
              <a:buNone/>
            </a:pPr>
            <a:endParaRPr lang="en-US" i="1">
              <a:effectLst/>
              <a:latin typeface="Söhne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9D5441-11AB-D03F-D0B0-8B3C58BC1F9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973001" y="6540500"/>
            <a:ext cx="239649" cy="23596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81B29-237C-BA22-53AD-DFBFE0AA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839" y="465667"/>
            <a:ext cx="11034584" cy="1143001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C00000"/>
                </a:solidFill>
                <a:latin typeface="+mj-lt"/>
              </a:rPr>
              <a:t>Neuroscience Accelerators Regulate Happiness and Productivity</a:t>
            </a:r>
            <a:br>
              <a:rPr lang="en-US" i="0">
                <a:solidFill>
                  <a:srgbClr val="C00000"/>
                </a:solidFill>
                <a:effectLst/>
                <a:latin typeface="+mj-lt"/>
              </a:rPr>
            </a:br>
            <a:r>
              <a:rPr lang="en-US" sz="2200" i="1">
                <a:solidFill>
                  <a:srgbClr val="7030A0"/>
                </a:solidFill>
                <a:latin typeface="+mn-lt"/>
              </a:rPr>
              <a:t>Agile leaders need to understand how individuals and interactions work</a:t>
            </a:r>
            <a:endParaRPr lang="en-US" sz="220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2" name="Adidas and All Blacks, 'Haka' - high quality and without station idents-8024 copy">
            <a:hlinkClick r:id="" action="ppaction://media"/>
            <a:extLst>
              <a:ext uri="{FF2B5EF4-FFF2-40B4-BE49-F238E27FC236}">
                <a16:creationId xmlns:a16="http://schemas.microsoft.com/office/drawing/2014/main" id="{C8DAD400-6B93-8230-3D33-EB6E5671D9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16816" y="1828800"/>
            <a:ext cx="5135607" cy="34237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D62195-BCD1-4180-8110-A40E8A30DA13}"/>
              </a:ext>
            </a:extLst>
          </p:cNvPr>
          <p:cNvSpPr txBox="1"/>
          <p:nvPr/>
        </p:nvSpPr>
        <p:spPr>
          <a:xfrm>
            <a:off x="7171239" y="5383128"/>
            <a:ext cx="39405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Haka stimulates </a:t>
            </a:r>
            <a:r>
              <a:rPr lang="en-US" err="1"/>
              <a:t>vagus</a:t>
            </a:r>
            <a:r>
              <a:rPr lang="en-US"/>
              <a:t> nerve</a:t>
            </a:r>
          </a:p>
          <a:p>
            <a:r>
              <a:rPr lang="en-US"/>
              <a:t>Aligns the team and make them fearless</a:t>
            </a:r>
          </a:p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32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EC15-E06B-F910-B931-B34F995586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508874" y="1809485"/>
            <a:ext cx="7514368" cy="56104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374151"/>
                </a:solidFill>
                <a:latin typeface="Söhne"/>
              </a:rPr>
              <a:t>🌈 </a:t>
            </a:r>
            <a:r>
              <a:rPr lang="en-US" sz="2400" b="1" dirty="0">
                <a:solidFill>
                  <a:srgbClr val="374151"/>
                </a:solidFill>
                <a:latin typeface="Söhne"/>
              </a:rPr>
              <a:t>Four Agile Values Emerge as Guideposts</a:t>
            </a:r>
            <a:endParaRPr lang="en-US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>
              <a:buNone/>
            </a:pPr>
            <a:r>
              <a:rPr lang="en-US" sz="2400" b="0" i="0" dirty="0">
                <a:solidFill>
                  <a:srgbClr val="374151"/>
                </a:solidFill>
                <a:effectLst/>
                <a:latin typeface="Söhne"/>
              </a:rPr>
              <a:t>🏉 </a:t>
            </a:r>
            <a:r>
              <a:rPr lang="en-US" sz="2400" b="1" i="0" dirty="0">
                <a:solidFill>
                  <a:srgbClr val="374151"/>
                </a:solidFill>
                <a:effectLst/>
                <a:latin typeface="Söhne"/>
              </a:rPr>
              <a:t>Scrum Emerges as Framework </a:t>
            </a:r>
            <a:r>
              <a:rPr lang="en-US" sz="2400" b="1" i="0">
                <a:solidFill>
                  <a:srgbClr val="374151"/>
                </a:solidFill>
                <a:effectLst/>
                <a:latin typeface="Söhne"/>
              </a:rPr>
              <a:t>for implementing CAS</a:t>
            </a:r>
            <a:endParaRPr lang="en-US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374151"/>
                </a:solidFill>
                <a:latin typeface="Söhne"/>
              </a:rPr>
              <a:t>🌐 </a:t>
            </a:r>
            <a:r>
              <a:rPr lang="en-US" sz="2400" b="1" dirty="0">
                <a:solidFill>
                  <a:srgbClr val="374151"/>
                </a:solidFill>
                <a:latin typeface="Söhne"/>
              </a:rPr>
              <a:t>Complex Adaptive Systems Emerge from Evolution</a:t>
            </a:r>
            <a:endParaRPr lang="en-US" sz="2400" dirty="0">
              <a:solidFill>
                <a:srgbClr val="374151"/>
              </a:solidFill>
              <a:latin typeface="Söhne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374151"/>
                </a:solidFill>
                <a:latin typeface="Söhne"/>
              </a:rPr>
              <a:t>🌱 </a:t>
            </a:r>
            <a:r>
              <a:rPr lang="en-US" sz="2400" b="1" dirty="0">
                <a:solidFill>
                  <a:srgbClr val="374151"/>
                </a:solidFill>
                <a:latin typeface="Söhne"/>
              </a:rPr>
              <a:t>Evolution Emerges from Physics</a:t>
            </a:r>
            <a:endParaRPr lang="en-US" sz="2400" dirty="0">
              <a:solidFill>
                <a:srgbClr val="374151"/>
              </a:solidFill>
              <a:latin typeface="Söhne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374151"/>
                </a:solidFill>
                <a:latin typeface="Söhne"/>
              </a:rPr>
              <a:t>🔬 </a:t>
            </a:r>
            <a:r>
              <a:rPr lang="en-US" sz="2400" b="1" dirty="0">
                <a:solidFill>
                  <a:srgbClr val="374151"/>
                </a:solidFill>
                <a:latin typeface="Söhne"/>
              </a:rPr>
              <a:t>Physics emerges from First Principles</a:t>
            </a:r>
            <a:endParaRPr lang="en-US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 algn="l">
              <a:buNone/>
            </a:pPr>
            <a:r>
              <a:rPr lang="en-US" sz="2400" b="0" i="0" dirty="0">
                <a:solidFill>
                  <a:srgbClr val="374151"/>
                </a:solidFill>
                <a:effectLst/>
                <a:latin typeface="Söhne"/>
              </a:rPr>
              <a:t>🌀 </a:t>
            </a:r>
            <a:r>
              <a:rPr lang="en-US" sz="2400" b="1" i="0" dirty="0">
                <a:solidFill>
                  <a:srgbClr val="374151"/>
                </a:solidFill>
                <a:effectLst/>
                <a:latin typeface="Söhne"/>
              </a:rPr>
              <a:t>Wolfram's Physics Project</a:t>
            </a:r>
          </a:p>
          <a:p>
            <a:pPr lvl="1"/>
            <a:r>
              <a:rPr lang="en-US" sz="2400" b="1" dirty="0">
                <a:solidFill>
                  <a:srgbClr val="374151"/>
                </a:solidFill>
                <a:latin typeface="Söhne"/>
              </a:rPr>
              <a:t>Computational irreducibility</a:t>
            </a:r>
          </a:p>
          <a:p>
            <a:pPr lvl="1"/>
            <a:r>
              <a:rPr lang="en-US" sz="2400" b="1" dirty="0">
                <a:solidFill>
                  <a:srgbClr val="374151"/>
                </a:solidFill>
                <a:latin typeface="Söhne"/>
              </a:rPr>
              <a:t>The universe is unpredictable and GANTT charts are always wrong.</a:t>
            </a:r>
            <a:endParaRPr lang="en-US" sz="24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81B29-237C-BA22-53AD-DFBFE0AA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874" y="249382"/>
            <a:ext cx="9955067" cy="1143001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rgbClr val="C00000"/>
                </a:solidFill>
                <a:effectLst/>
                <a:latin typeface="+mj-lt"/>
              </a:rPr>
              <a:t>Work Bottom Up </a:t>
            </a:r>
            <a:r>
              <a:rPr lang="en-US" dirty="0">
                <a:solidFill>
                  <a:srgbClr val="C00000"/>
                </a:solidFill>
                <a:latin typeface="+mj-lt"/>
              </a:rPr>
              <a:t>From </a:t>
            </a:r>
            <a:r>
              <a:rPr lang="en-US" i="0" dirty="0">
                <a:solidFill>
                  <a:srgbClr val="C00000"/>
                </a:solidFill>
                <a:effectLst/>
                <a:latin typeface="+mj-lt"/>
              </a:rPr>
              <a:t>First Principles</a:t>
            </a:r>
            <a:br>
              <a:rPr lang="en-US" i="0" dirty="0">
                <a:solidFill>
                  <a:srgbClr val="C00000"/>
                </a:solidFill>
                <a:effectLst/>
                <a:latin typeface="+mj-lt"/>
              </a:rPr>
            </a:br>
            <a:r>
              <a:rPr lang="en-US" sz="2400" i="0" dirty="0">
                <a:solidFill>
                  <a:srgbClr val="7030A0"/>
                </a:solidFill>
                <a:effectLst/>
                <a:latin typeface="+mj-lt"/>
              </a:rPr>
              <a:t>If you are not finishing early you will </a:t>
            </a:r>
            <a:r>
              <a:rPr lang="en-US" sz="2400" i="0">
                <a:solidFill>
                  <a:srgbClr val="7030A0"/>
                </a:solidFill>
                <a:effectLst/>
                <a:latin typeface="+mj-lt"/>
              </a:rPr>
              <a:t>not accelerate faster!</a:t>
            </a:r>
            <a:endParaRPr lang="en-US" sz="2400" dirty="0">
              <a:solidFill>
                <a:srgbClr val="7030A0"/>
              </a:solidFill>
              <a:latin typeface="+mj-lt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38329DB-05C5-79DC-4FB6-29DF0BCB8383}"/>
              </a:ext>
            </a:extLst>
          </p:cNvPr>
          <p:cNvCxnSpPr/>
          <p:nvPr/>
        </p:nvCxnSpPr>
        <p:spPr>
          <a:xfrm flipV="1">
            <a:off x="8842664" y="1974273"/>
            <a:ext cx="0" cy="2296391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9FFD062-BFAE-4BED-D100-1683FDD48031}"/>
              </a:ext>
            </a:extLst>
          </p:cNvPr>
          <p:cNvSpPr txBox="1"/>
          <p:nvPr/>
        </p:nvSpPr>
        <p:spPr>
          <a:xfrm>
            <a:off x="9023242" y="2337638"/>
            <a:ext cx="28016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Emergence</a:t>
            </a:r>
          </a:p>
          <a:p>
            <a:r>
              <a:rPr lang="en-US" sz="2400"/>
              <a:t>The answer to every question lies in a layer below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8C80E7-2CDF-3602-36C1-64E1E6094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4367" y="4081478"/>
            <a:ext cx="1598759" cy="226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63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EC15-E06B-F910-B931-B34F995586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45084" y="1413164"/>
            <a:ext cx="6148362" cy="5610467"/>
          </a:xfrm>
        </p:spPr>
        <p:txBody>
          <a:bodyPr>
            <a:normAutofit/>
          </a:bodyPr>
          <a:lstStyle/>
          <a:p>
            <a:r>
              <a:rPr lang="en-US" sz="2600" b="1" dirty="0">
                <a:solidFill>
                  <a:srgbClr val="374151"/>
                </a:solidFill>
                <a:latin typeface="Söhne"/>
              </a:rPr>
              <a:t>17 Signatories</a:t>
            </a:r>
          </a:p>
          <a:p>
            <a:pPr lvl="1"/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3 Scrum, 4 XP, 10 authors/consultants</a:t>
            </a:r>
          </a:p>
          <a:p>
            <a:pPr lvl="1"/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Invitation only to leading innovators in software development</a:t>
            </a:r>
          </a:p>
          <a:p>
            <a:r>
              <a:rPr lang="en-US" sz="2600" b="1" dirty="0">
                <a:solidFill>
                  <a:srgbClr val="374151"/>
                </a:solidFill>
                <a:latin typeface="Söhne"/>
              </a:rPr>
              <a:t>First Day – Debating about process</a:t>
            </a:r>
          </a:p>
          <a:p>
            <a:pPr lvl="1"/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Mike Beedle talked about </a:t>
            </a:r>
            <a:r>
              <a:rPr lang="en-US" sz="2600" b="1" i="0" dirty="0">
                <a:solidFill>
                  <a:srgbClr val="0F1111"/>
                </a:solidFill>
                <a:effectLst/>
                <a:latin typeface="Amazon Ember"/>
              </a:rPr>
              <a:t>Agile Competitors and Virtual Organizations</a:t>
            </a:r>
          </a:p>
          <a:p>
            <a:pPr lvl="2"/>
            <a:r>
              <a:rPr lang="en-US" sz="2400" b="0" i="0" dirty="0">
                <a:solidFill>
                  <a:srgbClr val="374151"/>
                </a:solidFill>
                <a:effectLst/>
                <a:latin typeface="Söhne"/>
              </a:rPr>
              <a:t>100 lean hardware companies formed an Agile Consortium</a:t>
            </a:r>
          </a:p>
          <a:p>
            <a:pPr lvl="1"/>
            <a:r>
              <a:rPr lang="en-US" sz="2600" dirty="0">
                <a:solidFill>
                  <a:srgbClr val="374151"/>
                </a:solidFill>
                <a:latin typeface="Söhne"/>
              </a:rPr>
              <a:t>We decided to use the word Agile as the umbrella term for lightweight processes</a:t>
            </a:r>
            <a:endParaRPr lang="en-US" sz="2600" b="0" i="0" dirty="0">
              <a:solidFill>
                <a:srgbClr val="374151"/>
              </a:solidFill>
              <a:effectLst/>
              <a:latin typeface="Söhne"/>
            </a:endParaRPr>
          </a:p>
          <a:p>
            <a:endParaRPr lang="en-US" b="1" dirty="0">
              <a:latin typeface="Söhne"/>
            </a:endParaRPr>
          </a:p>
          <a:p>
            <a:endParaRPr lang="en-US" i="0" dirty="0">
              <a:effectLst/>
              <a:latin typeface="Söhn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81B29-237C-BA22-53AD-DFBFE0AA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874" y="0"/>
            <a:ext cx="9955067" cy="1143001"/>
          </a:xfrm>
        </p:spPr>
        <p:txBody>
          <a:bodyPr>
            <a:normAutofit/>
          </a:bodyPr>
          <a:lstStyle/>
          <a:p>
            <a:r>
              <a:rPr lang="en-US" i="0">
                <a:solidFill>
                  <a:srgbClr val="C00000"/>
                </a:solidFill>
                <a:effectLst/>
                <a:latin typeface="+mj-lt"/>
              </a:rPr>
              <a:t>Agile Manifesto Day 1</a:t>
            </a:r>
            <a:br>
              <a:rPr lang="en-US" i="0">
                <a:solidFill>
                  <a:srgbClr val="C00000"/>
                </a:solidFill>
                <a:effectLst/>
                <a:latin typeface="+mj-lt"/>
              </a:rPr>
            </a:br>
            <a:r>
              <a:rPr lang="en-US" sz="2400" i="0">
                <a:solidFill>
                  <a:srgbClr val="7030A0"/>
                </a:solidFill>
                <a:effectLst/>
                <a:latin typeface="+mj-lt"/>
              </a:rPr>
              <a:t>Snowbird, Utah, 11-13 Feb 2001</a:t>
            </a:r>
            <a:endParaRPr lang="en-US" sz="240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8" name="Picture 7" descr="A book cover with text&#10;&#10;Description automatically generated">
            <a:extLst>
              <a:ext uri="{FF2B5EF4-FFF2-40B4-BE49-F238E27FC236}">
                <a16:creationId xmlns:a16="http://schemas.microsoft.com/office/drawing/2014/main" id="{63929DDD-6C3E-983F-7650-046CCE841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5073" y="1413164"/>
            <a:ext cx="3011548" cy="463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377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0BD57B-9ADD-6510-08A3-7FC3754E8F1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390782" y="1462563"/>
            <a:ext cx="5111751" cy="3932873"/>
          </a:xfrm>
        </p:spPr>
        <p:txBody>
          <a:bodyPr>
            <a:no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1400" b="0" i="0">
                <a:effectLst/>
                <a:latin typeface="Söhne"/>
              </a:rPr>
              <a:t>Sutherland, J. (2023) </a:t>
            </a:r>
            <a:r>
              <a:rPr lang="en-US" sz="1400" b="1" i="0">
                <a:effectLst/>
                <a:latin typeface="Söhne"/>
              </a:rPr>
              <a:t>First Principles in Scrum: Teams That Finish Early Accelerate Faster. </a:t>
            </a:r>
            <a:r>
              <a:rPr lang="en-US" sz="1400" b="0" i="0" err="1">
                <a:effectLst/>
                <a:latin typeface="Söhne"/>
              </a:rPr>
              <a:t>Leanpub.com</a:t>
            </a:r>
            <a:r>
              <a:rPr lang="en-US" sz="1400" b="0" i="0">
                <a:effectLst/>
                <a:latin typeface="Söhne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i="0">
                <a:effectLst/>
                <a:latin typeface="Söhne"/>
              </a:rPr>
              <a:t>Sutherland, J. (2014). </a:t>
            </a:r>
            <a:r>
              <a:rPr lang="en-US" sz="1400" b="1" i="0">
                <a:effectLst/>
                <a:latin typeface="Söhne"/>
              </a:rPr>
              <a:t>Scrum: The art of doing twice the work in half the time</a:t>
            </a:r>
            <a:r>
              <a:rPr lang="en-US" sz="1400" b="0" i="0">
                <a:effectLst/>
                <a:latin typeface="Söhne"/>
              </a:rPr>
              <a:t>. Crown Business.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i="0">
                <a:effectLst/>
                <a:latin typeface="Söhne"/>
              </a:rPr>
              <a:t>Takeuchi, H., &amp; Nonaka, I. (1986). </a:t>
            </a:r>
            <a:r>
              <a:rPr lang="en-US" sz="1400" b="1" i="0">
                <a:effectLst/>
                <a:latin typeface="Söhne"/>
              </a:rPr>
              <a:t>The new new product development game.</a:t>
            </a:r>
            <a:r>
              <a:rPr lang="en-US" sz="1400" b="0" i="0">
                <a:effectLst/>
                <a:latin typeface="Söhne"/>
              </a:rPr>
              <a:t> Harvard Business Review, 64(1), 137-146.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i="0">
                <a:effectLst/>
                <a:latin typeface="Söhne"/>
              </a:rPr>
              <a:t>Ohno, T. (1988). </a:t>
            </a:r>
            <a:r>
              <a:rPr lang="en-US" sz="1400" b="1" i="0">
                <a:effectLst/>
                <a:latin typeface="Söhne"/>
              </a:rPr>
              <a:t>Toyota production system: beyond large-scale production. </a:t>
            </a:r>
            <a:r>
              <a:rPr lang="en-US" sz="1400" b="0" i="0">
                <a:effectLst/>
                <a:latin typeface="Söhne"/>
              </a:rPr>
              <a:t>Productivity Press.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i="0">
                <a:effectLst/>
                <a:latin typeface="Söhne"/>
              </a:rPr>
              <a:t>Womack, J. P., Jones, D. T., &amp; </a:t>
            </a:r>
            <a:r>
              <a:rPr lang="en-US" sz="1400" b="0" i="0" err="1">
                <a:effectLst/>
                <a:latin typeface="Söhne"/>
              </a:rPr>
              <a:t>Roos</a:t>
            </a:r>
            <a:r>
              <a:rPr lang="en-US" sz="1400" b="0" i="0">
                <a:effectLst/>
                <a:latin typeface="Söhne"/>
              </a:rPr>
              <a:t>, D. (1990). </a:t>
            </a:r>
            <a:r>
              <a:rPr lang="en-US" sz="1400" b="1" i="0">
                <a:effectLst/>
                <a:latin typeface="Söhne"/>
              </a:rPr>
              <a:t>The machine that changed the world: The story of lean production. </a:t>
            </a:r>
            <a:r>
              <a:rPr lang="en-US" sz="1400" b="0" i="0">
                <a:effectLst/>
                <a:latin typeface="Söhne"/>
              </a:rPr>
              <a:t>Harper Perennial.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i="0">
                <a:effectLst/>
                <a:latin typeface="Söhne"/>
              </a:rPr>
              <a:t>Sutherland, J. and Schwaber, K. (2023). </a:t>
            </a:r>
            <a:r>
              <a:rPr lang="en-US" sz="1400" b="1" i="0">
                <a:effectLst/>
                <a:latin typeface="Söhne"/>
              </a:rPr>
              <a:t>The Scrum Guide. </a:t>
            </a:r>
            <a:r>
              <a:rPr lang="en-US" sz="1400" b="0" i="0" u="sng">
                <a:effectLst/>
                <a:latin typeface="Söhn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https://www.scrumguides.org/</a:t>
            </a:r>
            <a:endParaRPr lang="en-US" sz="1400" b="0" i="0" u="sng">
              <a:effectLst/>
              <a:latin typeface="Söhn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i="0">
                <a:effectLst/>
                <a:latin typeface="Söhne"/>
              </a:rPr>
              <a:t>Sutherland, J. (2021</a:t>
            </a:r>
            <a:r>
              <a:rPr lang="en-US" sz="1400" b="1" i="0">
                <a:effectLst/>
                <a:latin typeface="Söhne"/>
              </a:rPr>
              <a:t>). The Scrum papers: Nuts, bolts, and origins of an agile process, Second Edition. </a:t>
            </a:r>
            <a:r>
              <a:rPr lang="en-US" sz="1400" b="0" i="0" err="1">
                <a:effectLst/>
                <a:latin typeface="Söhne"/>
              </a:rPr>
              <a:t>Scruminc.com</a:t>
            </a:r>
            <a:r>
              <a:rPr lang="en-US" sz="1400" b="0" i="0">
                <a:effectLst/>
                <a:latin typeface="Söhne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err="1">
                <a:latin typeface="Söhne"/>
              </a:rPr>
              <a:t>Tupy</a:t>
            </a:r>
            <a:r>
              <a:rPr lang="en-US" sz="1400">
                <a:latin typeface="Söhne"/>
              </a:rPr>
              <a:t>, J., &amp; Pooley, G. (2022) </a:t>
            </a:r>
            <a:r>
              <a:rPr lang="en-US" sz="1400" b="1">
                <a:latin typeface="Söhne"/>
              </a:rPr>
              <a:t>Superabundance: The Story of Population Growth, Innovation, and Human Flourishing on an Infinitely Bountiful Planet. </a:t>
            </a:r>
            <a:r>
              <a:rPr lang="en-US" sz="1400">
                <a:latin typeface="Söhne"/>
              </a:rPr>
              <a:t>Cato Institute.</a:t>
            </a:r>
            <a:endParaRPr lang="en-US" sz="1400" b="0" i="0">
              <a:effectLst/>
              <a:latin typeface="Söhne"/>
            </a:endParaRPr>
          </a:p>
          <a:p>
            <a:endParaRPr lang="en-US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323FBD-85EF-2E69-6638-072A737B6EE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973001" y="6540500"/>
            <a:ext cx="529532" cy="15686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34069F7-9F3A-F09B-A3DA-3A0A2E3BF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References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69070C-6954-DA97-9C77-BDE284433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1527" y="1200895"/>
            <a:ext cx="3399691" cy="481099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A412B17-CAA3-7C5E-82AB-BF83C00B8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744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EC15-E06B-F910-B931-B34F995586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388138" y="1370494"/>
            <a:ext cx="6420834" cy="5610467"/>
          </a:xfrm>
        </p:spPr>
        <p:txBody>
          <a:bodyPr>
            <a:normAutofit/>
          </a:bodyPr>
          <a:lstStyle/>
          <a:p>
            <a:r>
              <a:rPr lang="en-US" sz="2600" b="1">
                <a:solidFill>
                  <a:srgbClr val="374151"/>
                </a:solidFill>
                <a:latin typeface="Söhne"/>
              </a:rPr>
              <a:t>10 am coffee break (10 min)</a:t>
            </a:r>
          </a:p>
          <a:p>
            <a:pPr lvl="1"/>
            <a:r>
              <a:rPr lang="en-US" sz="2400" b="0" i="0">
                <a:solidFill>
                  <a:srgbClr val="374151"/>
                </a:solidFill>
                <a:effectLst/>
                <a:latin typeface="Söhne"/>
              </a:rPr>
              <a:t>Martin Fowler concerned about getting agreement</a:t>
            </a:r>
          </a:p>
          <a:p>
            <a:pPr lvl="1"/>
            <a:r>
              <a:rPr lang="en-US" sz="2400">
                <a:solidFill>
                  <a:srgbClr val="374151"/>
                </a:solidFill>
                <a:latin typeface="Söhne"/>
              </a:rPr>
              <a:t>8 people stayed in the room</a:t>
            </a:r>
            <a:endParaRPr lang="en-US" sz="2400" b="0" i="0">
              <a:solidFill>
                <a:srgbClr val="374151"/>
              </a:solidFill>
              <a:effectLst/>
              <a:latin typeface="Söhne"/>
            </a:endParaRPr>
          </a:p>
          <a:p>
            <a:r>
              <a:rPr lang="en-US" sz="2600" b="1">
                <a:solidFill>
                  <a:srgbClr val="374151"/>
                </a:solidFill>
                <a:latin typeface="Söhne"/>
              </a:rPr>
              <a:t>Wrote Agile Values on White Board</a:t>
            </a:r>
          </a:p>
          <a:p>
            <a:pPr lvl="1"/>
            <a:r>
              <a:rPr lang="en-US" sz="2400" b="0" i="0">
                <a:solidFill>
                  <a:srgbClr val="374151"/>
                </a:solidFill>
                <a:effectLst/>
                <a:latin typeface="Söhne"/>
              </a:rPr>
              <a:t>Individuals and Interactions over processes and tools</a:t>
            </a:r>
            <a:endParaRPr lang="en-US" sz="2400" b="1" i="0">
              <a:solidFill>
                <a:srgbClr val="0F1111"/>
              </a:solidFill>
              <a:effectLst/>
              <a:latin typeface="Amazon Ember"/>
            </a:endParaRPr>
          </a:p>
          <a:p>
            <a:pPr lvl="1"/>
            <a:r>
              <a:rPr lang="en-US" sz="2400" b="0" i="0">
                <a:solidFill>
                  <a:srgbClr val="374151"/>
                </a:solidFill>
                <a:effectLst/>
                <a:latin typeface="Söhne"/>
              </a:rPr>
              <a:t>Working Software over Comprehensive Documentation</a:t>
            </a:r>
          </a:p>
          <a:p>
            <a:pPr lvl="1"/>
            <a:r>
              <a:rPr lang="en-US" sz="2400">
                <a:solidFill>
                  <a:srgbClr val="374151"/>
                </a:solidFill>
                <a:latin typeface="Söhne"/>
              </a:rPr>
              <a:t>Customer Collaboration over Contract Negotiation</a:t>
            </a:r>
          </a:p>
          <a:p>
            <a:pPr lvl="1"/>
            <a:r>
              <a:rPr lang="en-US" sz="2400" b="0" i="0">
                <a:solidFill>
                  <a:srgbClr val="374151"/>
                </a:solidFill>
                <a:effectLst/>
                <a:latin typeface="Söhne"/>
              </a:rPr>
              <a:t>Responding to Change </a:t>
            </a:r>
            <a:r>
              <a:rPr lang="en-US" sz="2400">
                <a:solidFill>
                  <a:srgbClr val="374151"/>
                </a:solidFill>
                <a:latin typeface="Söhne"/>
              </a:rPr>
              <a:t>over Following a Plan</a:t>
            </a:r>
            <a:endParaRPr lang="en-US" sz="2400" b="0" i="0">
              <a:solidFill>
                <a:srgbClr val="374151"/>
              </a:solidFill>
              <a:effectLst/>
              <a:latin typeface="Söhne"/>
            </a:endParaRPr>
          </a:p>
          <a:p>
            <a:endParaRPr lang="en-US" b="1">
              <a:latin typeface="Söhne"/>
            </a:endParaRPr>
          </a:p>
          <a:p>
            <a:endParaRPr lang="en-US" i="0">
              <a:effectLst/>
              <a:latin typeface="Söhn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81B29-237C-BA22-53AD-DFBFE0AA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084" y="227493"/>
            <a:ext cx="9955067" cy="1143001"/>
          </a:xfrm>
        </p:spPr>
        <p:txBody>
          <a:bodyPr>
            <a:normAutofit/>
          </a:bodyPr>
          <a:lstStyle/>
          <a:p>
            <a:r>
              <a:rPr lang="en-US" i="0">
                <a:solidFill>
                  <a:srgbClr val="C00000"/>
                </a:solidFill>
                <a:effectLst/>
                <a:latin typeface="+mj-lt"/>
              </a:rPr>
              <a:t>Agile Manifesto Day 2</a:t>
            </a:r>
            <a:br>
              <a:rPr lang="en-US" i="0">
                <a:solidFill>
                  <a:srgbClr val="C00000"/>
                </a:solidFill>
                <a:effectLst/>
                <a:latin typeface="+mj-lt"/>
              </a:rPr>
            </a:br>
            <a:r>
              <a:rPr lang="en-US" sz="2400" i="0">
                <a:solidFill>
                  <a:srgbClr val="7030A0"/>
                </a:solidFill>
                <a:effectLst/>
                <a:latin typeface="+mj-lt"/>
              </a:rPr>
              <a:t>Snowbird, Utah, 11-13 Feb 2001</a:t>
            </a:r>
            <a:endParaRPr lang="en-US" sz="240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C29E04-B027-DCD9-B970-A81F63DEE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446" y="1498504"/>
            <a:ext cx="4201120" cy="27198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7C78B1-0AC8-D7CB-10E8-A5633CD06B08}"/>
              </a:ext>
            </a:extLst>
          </p:cNvPr>
          <p:cNvSpPr txBox="1"/>
          <p:nvPr/>
        </p:nvSpPr>
        <p:spPr>
          <a:xfrm>
            <a:off x="8488711" y="4218397"/>
            <a:ext cx="2231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Photo of Coffee Break</a:t>
            </a:r>
          </a:p>
        </p:txBody>
      </p:sp>
    </p:spTree>
    <p:extLst>
      <p:ext uri="{BB962C8B-B14F-4D97-AF65-F5344CB8AC3E}">
        <p14:creationId xmlns:p14="http://schemas.microsoft.com/office/powerpoint/2010/main" val="4217248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EC15-E06B-F910-B931-B34F995586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45084" y="1370494"/>
            <a:ext cx="6148362" cy="5610467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374151"/>
                </a:solidFill>
                <a:latin typeface="Söhne"/>
              </a:rPr>
              <a:t>On return from break, Ward Cunningham said the Agile values were awesome. They were accepted without edits</a:t>
            </a:r>
          </a:p>
          <a:p>
            <a:pPr lvl="1"/>
            <a:r>
              <a:rPr lang="en-US" sz="2400" dirty="0">
                <a:solidFill>
                  <a:srgbClr val="374151"/>
                </a:solidFill>
                <a:latin typeface="Söhne"/>
              </a:rPr>
              <a:t>Spent afternoon and next day writing twelve agile principles</a:t>
            </a:r>
          </a:p>
          <a:p>
            <a:r>
              <a:rPr lang="en-US" sz="2400" b="1" dirty="0">
                <a:latin typeface="Söhne"/>
              </a:rPr>
              <a:t>We wrote it up and it ”put a dent in the universe.”</a:t>
            </a:r>
          </a:p>
          <a:p>
            <a:pPr lvl="1"/>
            <a:r>
              <a:rPr lang="en-US" sz="2400" dirty="0">
                <a:latin typeface="Söhne"/>
              </a:rPr>
              <a:t>Problem: 58% of Agile teams and 53% of Agile Transformations fail</a:t>
            </a:r>
          </a:p>
          <a:p>
            <a:r>
              <a:rPr lang="en-US" sz="2400" b="1" dirty="0">
                <a:latin typeface="Söhne"/>
              </a:rPr>
              <a:t>Failure is the result of not understanding First Principles</a:t>
            </a:r>
          </a:p>
          <a:p>
            <a:pPr lvl="1"/>
            <a:r>
              <a:rPr lang="en-US" i="0" dirty="0">
                <a:effectLst/>
                <a:latin typeface="Söhne"/>
              </a:rPr>
              <a:t>We had to completely reinvent Scrum Training and </a:t>
            </a:r>
            <a:r>
              <a:rPr lang="en-US" i="0" dirty="0" err="1">
                <a:effectLst/>
                <a:latin typeface="Söhne"/>
              </a:rPr>
              <a:t>Scrum@Scale</a:t>
            </a:r>
            <a:r>
              <a:rPr lang="en-US" i="0" dirty="0">
                <a:effectLst/>
                <a:latin typeface="Söhne"/>
              </a:rPr>
              <a:t> in 2016 and radically revise the Scrum Guide in 2020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81B29-237C-BA22-53AD-DFBFE0AA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084" y="227493"/>
            <a:ext cx="9955067" cy="1143001"/>
          </a:xfrm>
        </p:spPr>
        <p:txBody>
          <a:bodyPr>
            <a:normAutofit/>
          </a:bodyPr>
          <a:lstStyle/>
          <a:p>
            <a:r>
              <a:rPr lang="en-US" i="0">
                <a:solidFill>
                  <a:srgbClr val="C00000"/>
                </a:solidFill>
                <a:effectLst/>
                <a:latin typeface="+mj-lt"/>
              </a:rPr>
              <a:t>Agile Manifesto Day 2-3</a:t>
            </a:r>
            <a:br>
              <a:rPr lang="en-US" i="0">
                <a:solidFill>
                  <a:srgbClr val="C00000"/>
                </a:solidFill>
                <a:effectLst/>
                <a:latin typeface="+mj-lt"/>
              </a:rPr>
            </a:br>
            <a:r>
              <a:rPr lang="en-US" sz="2400" i="0">
                <a:solidFill>
                  <a:srgbClr val="7030A0"/>
                </a:solidFill>
                <a:effectLst/>
                <a:latin typeface="+mj-lt"/>
              </a:rPr>
              <a:t>Snowbird, Utah, 11-13 Feb 2001</a:t>
            </a:r>
            <a:endParaRPr lang="en-US" sz="240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1026" name="Picture 2" descr="Note in a bottle floating in the ocean. Colorful and photorealistic. Show the note with writing on the note">
            <a:extLst>
              <a:ext uri="{FF2B5EF4-FFF2-40B4-BE49-F238E27FC236}">
                <a16:creationId xmlns:a16="http://schemas.microsoft.com/office/drawing/2014/main" id="{AE2C93FE-486E-2F36-2C3A-684BD2EAB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69" y="1791729"/>
            <a:ext cx="3805881" cy="380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959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EC15-E06B-F910-B931-B34F995586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45083" y="1468426"/>
            <a:ext cx="6775560" cy="4728022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374151"/>
                </a:solidFill>
                <a:latin typeface="Söhne"/>
              </a:rPr>
              <a:t>Incorporates answers to thousands of Agile and Scrum questions</a:t>
            </a:r>
          </a:p>
          <a:p>
            <a:r>
              <a:rPr lang="en-US" sz="2400" b="1" dirty="0">
                <a:latin typeface="Söhne"/>
              </a:rPr>
              <a:t>Based on my training as a radiation physicist and Professor of Radiology</a:t>
            </a:r>
          </a:p>
          <a:p>
            <a:r>
              <a:rPr lang="en-US" sz="2400" b="1" dirty="0">
                <a:latin typeface="Söhne"/>
              </a:rPr>
              <a:t>Venture funded by Tesla Investment Holdings LLC</a:t>
            </a:r>
          </a:p>
          <a:p>
            <a:pPr lvl="1"/>
            <a:r>
              <a:rPr lang="en-US" sz="2400" dirty="0">
                <a:latin typeface="Söhne"/>
              </a:rPr>
              <a:t>As Managing Partner, we regularly review First Principles used by Elon Musk to create Tesla, the world’s most Agile company.</a:t>
            </a:r>
          </a:p>
          <a:p>
            <a:r>
              <a:rPr lang="en-US" sz="2400" b="1" dirty="0">
                <a:latin typeface="Söhne"/>
              </a:rPr>
              <a:t>Working full time on TEHS Scrum Framework for Health and Performance based on biophysics.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81B29-237C-BA22-53AD-DFBFE0AA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084" y="441417"/>
            <a:ext cx="9955067" cy="1143001"/>
          </a:xfrm>
        </p:spPr>
        <p:txBody>
          <a:bodyPr>
            <a:normAutofit fontScale="90000"/>
          </a:bodyPr>
          <a:lstStyle/>
          <a:p>
            <a:r>
              <a:rPr lang="en-US" i="0" dirty="0">
                <a:solidFill>
                  <a:srgbClr val="C00000"/>
                </a:solidFill>
                <a:effectLst/>
                <a:latin typeface="+mj-lt"/>
              </a:rPr>
              <a:t>First Principles in Scrum </a:t>
            </a:r>
            <a:br>
              <a:rPr lang="en-US" i="0" dirty="0">
                <a:solidFill>
                  <a:srgbClr val="C00000"/>
                </a:solidFill>
                <a:effectLst/>
                <a:latin typeface="+mj-lt"/>
              </a:rPr>
            </a:br>
            <a:r>
              <a:rPr lang="en-US" sz="2400" i="0" dirty="0" err="1">
                <a:solidFill>
                  <a:srgbClr val="7030A0"/>
                </a:solidFill>
                <a:effectLst/>
                <a:latin typeface="+mj-lt"/>
              </a:rPr>
              <a:t>leanpub.co</a:t>
            </a:r>
            <a:r>
              <a:rPr lang="en-US" sz="2400" dirty="0" err="1">
                <a:solidFill>
                  <a:srgbClr val="7030A0"/>
                </a:solidFill>
                <a:latin typeface="+mj-lt"/>
              </a:rPr>
              <a:t>m</a:t>
            </a:r>
            <a:r>
              <a:rPr lang="en-US" sz="2400" dirty="0">
                <a:solidFill>
                  <a:srgbClr val="7030A0"/>
                </a:solidFill>
                <a:latin typeface="+mj-lt"/>
              </a:rPr>
              <a:t>/</a:t>
            </a:r>
            <a:r>
              <a:rPr lang="en-US" sz="2400" dirty="0" err="1">
                <a:solidFill>
                  <a:srgbClr val="7030A0"/>
                </a:solidFill>
                <a:latin typeface="+mj-lt"/>
              </a:rPr>
              <a:t>firstprinciplesinscrum</a:t>
            </a:r>
            <a:br>
              <a:rPr lang="en-US" i="0" dirty="0">
                <a:solidFill>
                  <a:srgbClr val="C00000"/>
                </a:solidFill>
                <a:effectLst/>
                <a:latin typeface="+mj-lt"/>
              </a:rPr>
            </a:br>
            <a:endParaRPr lang="en-US" sz="2400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6ED88D-96AE-B88D-CFF8-3ADA7013F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6260" y="1271640"/>
            <a:ext cx="1598759" cy="2262445"/>
          </a:xfrm>
          <a:prstGeom prst="rect">
            <a:avLst/>
          </a:prstGeom>
        </p:spPr>
      </p:pic>
      <p:pic>
        <p:nvPicPr>
          <p:cNvPr id="4" name="new book cover.jpg" descr="new book cover.jpg">
            <a:extLst>
              <a:ext uri="{FF2B5EF4-FFF2-40B4-BE49-F238E27FC236}">
                <a16:creationId xmlns:a16="http://schemas.microsoft.com/office/drawing/2014/main" id="{8B4614BF-9F04-E4F9-BACD-8F0368B677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5019" y="3880926"/>
            <a:ext cx="1615636" cy="2457240"/>
          </a:xfrm>
          <a:prstGeom prst="rect">
            <a:avLst/>
          </a:prstGeom>
          <a:ln w="254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3142E04-E5BC-56EB-3451-27CDCF2BB74A}"/>
              </a:ext>
            </a:extLst>
          </p:cNvPr>
          <p:cNvCxnSpPr>
            <a:stCxn id="2" idx="3"/>
          </p:cNvCxnSpPr>
          <p:nvPr/>
        </p:nvCxnSpPr>
        <p:spPr>
          <a:xfrm flipV="1">
            <a:off x="10185019" y="2402862"/>
            <a:ext cx="787781" cy="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F6F3B73-1DCF-56E3-FCC2-BD22E6F3ABDC}"/>
              </a:ext>
            </a:extLst>
          </p:cNvPr>
          <p:cNvCxnSpPr>
            <a:endCxn id="4" idx="0"/>
          </p:cNvCxnSpPr>
          <p:nvPr/>
        </p:nvCxnSpPr>
        <p:spPr>
          <a:xfrm>
            <a:off x="10992837" y="2402862"/>
            <a:ext cx="0" cy="1478064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AFF74E1-B577-0485-23EB-6A102BDEC30F}"/>
              </a:ext>
            </a:extLst>
          </p:cNvPr>
          <p:cNvSpPr txBox="1"/>
          <p:nvPr/>
        </p:nvSpPr>
        <p:spPr>
          <a:xfrm>
            <a:off x="8951866" y="4578232"/>
            <a:ext cx="867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Second</a:t>
            </a:r>
          </a:p>
          <a:p>
            <a:r>
              <a:rPr lang="en-US" b="1"/>
              <a:t>Edition</a:t>
            </a:r>
          </a:p>
        </p:txBody>
      </p:sp>
      <p:pic>
        <p:nvPicPr>
          <p:cNvPr id="8" name="Picture 7" descr="A diagram of a diagram&#10;&#10;Description automatically generated">
            <a:extLst>
              <a:ext uri="{FF2B5EF4-FFF2-40B4-BE49-F238E27FC236}">
                <a16:creationId xmlns:a16="http://schemas.microsoft.com/office/drawing/2014/main" id="{4260030B-489A-9D90-D82B-D926C6694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4027" y="5328853"/>
            <a:ext cx="2339609" cy="132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16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EC15-E06B-F910-B931-B34F995586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508874" y="1154858"/>
            <a:ext cx="5111751" cy="5610467"/>
          </a:xfrm>
        </p:spPr>
        <p:txBody>
          <a:bodyPr>
            <a:normAutofit fontScale="77500" lnSpcReduction="20000"/>
          </a:bodyPr>
          <a:lstStyle/>
          <a:p>
            <a:pPr marL="0" indent="0" algn="l">
              <a:buNone/>
            </a:pPr>
            <a:r>
              <a:rPr lang="en-US" sz="2600" b="0" i="0">
                <a:solidFill>
                  <a:srgbClr val="374151"/>
                </a:solidFill>
                <a:effectLst/>
                <a:latin typeface="Söhne"/>
              </a:rPr>
              <a:t>🌀 </a:t>
            </a:r>
            <a:r>
              <a:rPr lang="en-US" sz="2600" b="1" i="0">
                <a:solidFill>
                  <a:srgbClr val="374151"/>
                </a:solidFill>
                <a:effectLst/>
                <a:latin typeface="Söhne"/>
              </a:rPr>
              <a:t>Wolfram's Physics Project</a:t>
            </a:r>
            <a:endParaRPr lang="en-US" sz="2600" b="0" i="0">
              <a:solidFill>
                <a:srgbClr val="374151"/>
              </a:solidFill>
              <a:effectLst/>
              <a:latin typeface="Söhne"/>
            </a:endParaRPr>
          </a:p>
          <a:p>
            <a:pPr lvl="1"/>
            <a:r>
              <a:rPr lang="en-US" sz="2600" b="0" i="0">
                <a:solidFill>
                  <a:srgbClr val="374151"/>
                </a:solidFill>
                <a:effectLst/>
                <a:latin typeface="Söhne"/>
              </a:rPr>
              <a:t>🎲 Computational irreducibility</a:t>
            </a:r>
          </a:p>
          <a:p>
            <a:pPr lvl="1"/>
            <a:r>
              <a:rPr lang="en-US" sz="2600" b="0" i="0">
                <a:solidFill>
                  <a:srgbClr val="374151"/>
                </a:solidFill>
                <a:effectLst/>
                <a:latin typeface="Söhne"/>
              </a:rPr>
              <a:t>🤯 Universe = Unpredictable</a:t>
            </a:r>
          </a:p>
          <a:p>
            <a:pPr marL="0" indent="0" algn="l">
              <a:buNone/>
            </a:pPr>
            <a:r>
              <a:rPr lang="en-US" sz="2600" b="0" i="0">
                <a:solidFill>
                  <a:srgbClr val="374151"/>
                </a:solidFill>
                <a:effectLst/>
                <a:latin typeface="Söhne"/>
              </a:rPr>
              <a:t>🔬 </a:t>
            </a:r>
            <a:r>
              <a:rPr lang="en-US" sz="2600" b="1" i="0">
                <a:solidFill>
                  <a:srgbClr val="374151"/>
                </a:solidFill>
                <a:effectLst/>
                <a:latin typeface="Söhne"/>
              </a:rPr>
              <a:t>Physics</a:t>
            </a:r>
            <a:endParaRPr lang="en-US" sz="2600" b="0" i="0">
              <a:solidFill>
                <a:srgbClr val="374151"/>
              </a:solidFill>
              <a:effectLst/>
              <a:latin typeface="Söhne"/>
            </a:endParaRPr>
          </a:p>
          <a:p>
            <a:pPr lvl="1"/>
            <a:r>
              <a:rPr lang="en-US" sz="2600" b="0" i="0">
                <a:solidFill>
                  <a:srgbClr val="374151"/>
                </a:solidFill>
                <a:effectLst/>
                <a:latin typeface="Söhne"/>
              </a:rPr>
              <a:t>🚀 Force = ma</a:t>
            </a:r>
          </a:p>
          <a:p>
            <a:pPr lvl="1"/>
            <a:r>
              <a:rPr lang="en-US" sz="2600" b="0" i="0">
                <a:solidFill>
                  <a:srgbClr val="374151"/>
                </a:solidFill>
                <a:effectLst/>
                <a:latin typeface="Söhne"/>
              </a:rPr>
              <a:t>🛠️ Work = Force x Distance</a:t>
            </a:r>
          </a:p>
          <a:p>
            <a:pPr lvl="1"/>
            <a:r>
              <a:rPr lang="en-US" sz="2600" b="0" i="0">
                <a:solidFill>
                  <a:srgbClr val="374151"/>
                </a:solidFill>
                <a:effectLst/>
                <a:latin typeface="Söhne"/>
              </a:rPr>
              <a:t>⏱️ Power = Work/Time</a:t>
            </a:r>
          </a:p>
          <a:p>
            <a:pPr lvl="1"/>
            <a:r>
              <a:rPr lang="en-US" sz="2600">
                <a:solidFill>
                  <a:srgbClr val="374151"/>
                </a:solidFill>
                <a:latin typeface="Söhne"/>
              </a:rPr>
              <a:t>🌌 Relativity &amp; Quantum Physics: They just show up!</a:t>
            </a:r>
            <a:endParaRPr lang="en-US" sz="2600" b="0" i="0">
              <a:solidFill>
                <a:srgbClr val="374151"/>
              </a:solidFill>
              <a:effectLst/>
              <a:latin typeface="Söhne"/>
            </a:endParaRPr>
          </a:p>
          <a:p>
            <a:pPr marL="0" indent="0" algn="l">
              <a:buNone/>
            </a:pPr>
            <a:r>
              <a:rPr lang="en-US" sz="2600" b="0" i="0">
                <a:solidFill>
                  <a:srgbClr val="374151"/>
                </a:solidFill>
                <a:effectLst/>
                <a:latin typeface="Söhne"/>
              </a:rPr>
              <a:t>🌱 </a:t>
            </a:r>
            <a:r>
              <a:rPr lang="en-US" sz="2600" b="1" i="0">
                <a:solidFill>
                  <a:srgbClr val="374151"/>
                </a:solidFill>
                <a:effectLst/>
                <a:latin typeface="Söhne"/>
              </a:rPr>
              <a:t>Evolution is Inspect and Adapt</a:t>
            </a:r>
            <a:endParaRPr lang="en-US" sz="2600" b="0" i="0">
              <a:solidFill>
                <a:srgbClr val="374151"/>
              </a:solidFill>
              <a:effectLst/>
              <a:latin typeface="Söhne"/>
            </a:endParaRPr>
          </a:p>
          <a:p>
            <a:pPr lvl="1"/>
            <a:r>
              <a:rPr lang="en-US" sz="2600" b="0" i="0">
                <a:solidFill>
                  <a:srgbClr val="374151"/>
                </a:solidFill>
                <a:effectLst/>
                <a:latin typeface="Söhne"/>
              </a:rPr>
              <a:t>🎯 Predictive capability: Less surprise = More survival</a:t>
            </a:r>
          </a:p>
          <a:p>
            <a:pPr lvl="1"/>
            <a:r>
              <a:rPr lang="en-US" sz="2600" b="0" i="0">
                <a:solidFill>
                  <a:srgbClr val="374151"/>
                </a:solidFill>
                <a:effectLst/>
                <a:latin typeface="Söhne"/>
              </a:rPr>
              <a:t>🧠 Friston's Free Energy: The secret sauce</a:t>
            </a:r>
          </a:p>
          <a:p>
            <a:pPr marL="0" indent="0" algn="l">
              <a:buNone/>
            </a:pPr>
            <a:r>
              <a:rPr lang="en-US" sz="2600" b="0" i="0">
                <a:solidFill>
                  <a:srgbClr val="374151"/>
                </a:solidFill>
                <a:effectLst/>
                <a:latin typeface="Söhne"/>
              </a:rPr>
              <a:t>🌐 </a:t>
            </a:r>
            <a:r>
              <a:rPr lang="en-US" sz="2600" b="1" i="0">
                <a:solidFill>
                  <a:srgbClr val="374151"/>
                </a:solidFill>
                <a:effectLst/>
                <a:latin typeface="Söhne"/>
              </a:rPr>
              <a:t>Complex Adaptive Systems Emerge (CAS)</a:t>
            </a:r>
            <a:endParaRPr lang="en-US" sz="2600" b="0" i="0">
              <a:solidFill>
                <a:srgbClr val="374151"/>
              </a:solidFill>
              <a:effectLst/>
              <a:latin typeface="Söhne"/>
            </a:endParaRPr>
          </a:p>
          <a:p>
            <a:pPr lvl="1"/>
            <a:r>
              <a:rPr lang="en-US" sz="2600" b="0" i="0">
                <a:solidFill>
                  <a:srgbClr val="374151"/>
                </a:solidFill>
                <a:effectLst/>
                <a:latin typeface="Söhne"/>
              </a:rPr>
              <a:t>🤖 Autonomous agents: Racing at the edge of chaos 🌀</a:t>
            </a:r>
          </a:p>
          <a:p>
            <a:endParaRPr lang="en-US" b="1">
              <a:latin typeface="Söhne"/>
            </a:endParaRPr>
          </a:p>
          <a:p>
            <a:endParaRPr lang="en-US" i="0">
              <a:effectLst/>
              <a:latin typeface="Söhn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81B29-237C-BA22-53AD-DFBFE0AA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874" y="0"/>
            <a:ext cx="9955067" cy="1143001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rgbClr val="C00000"/>
                </a:solidFill>
                <a:effectLst/>
                <a:latin typeface="+mj-lt"/>
              </a:rPr>
              <a:t>Working </a:t>
            </a:r>
            <a:r>
              <a:rPr lang="en-US" dirty="0">
                <a:solidFill>
                  <a:srgbClr val="C00000"/>
                </a:solidFill>
                <a:latin typeface="+mj-lt"/>
              </a:rPr>
              <a:t>From </a:t>
            </a:r>
            <a:r>
              <a:rPr lang="en-US" i="0" dirty="0">
                <a:solidFill>
                  <a:srgbClr val="C00000"/>
                </a:solidFill>
                <a:effectLst/>
                <a:latin typeface="+mj-lt"/>
              </a:rPr>
              <a:t>First Principles – Six Layers</a:t>
            </a:r>
            <a:br>
              <a:rPr lang="en-US" i="0" dirty="0">
                <a:solidFill>
                  <a:srgbClr val="C00000"/>
                </a:solidFill>
                <a:effectLst/>
                <a:latin typeface="+mj-lt"/>
              </a:rPr>
            </a:br>
            <a:r>
              <a:rPr lang="en-US" sz="2400" i="0" dirty="0">
                <a:solidFill>
                  <a:srgbClr val="7030A0"/>
                </a:solidFill>
                <a:effectLst/>
                <a:latin typeface="+mj-lt"/>
              </a:rPr>
              <a:t>Responding to Change is the Way the Universe Works</a:t>
            </a:r>
            <a:endParaRPr lang="en-US" sz="24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83437D-6598-9675-C127-5A2B4A37D6FE}"/>
              </a:ext>
            </a:extLst>
          </p:cNvPr>
          <p:cNvSpPr txBox="1"/>
          <p:nvPr/>
        </p:nvSpPr>
        <p:spPr>
          <a:xfrm>
            <a:off x="6486408" y="1997839"/>
            <a:ext cx="610423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🏉 </a:t>
            </a:r>
            <a:r>
              <a:rPr lang="en-US" b="1" i="0">
                <a:solidFill>
                  <a:srgbClr val="374151"/>
                </a:solidFill>
                <a:effectLst/>
                <a:latin typeface="Söhne"/>
              </a:rPr>
              <a:t>Scrum Emerges as Framework for CAS</a:t>
            </a:r>
            <a:endParaRPr lang="en-US" b="0" i="0">
              <a:solidFill>
                <a:srgbClr val="374151"/>
              </a:solidFill>
              <a:effectLst/>
              <a:latin typeface="Söhne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💪 Empowerment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🤝 Self-management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🛡️ Leader who serves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🌱 Sustainable pace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b="0" i="0">
              <a:solidFill>
                <a:srgbClr val="374151"/>
              </a:solidFill>
              <a:effectLst/>
              <a:latin typeface="Söhne"/>
            </a:endParaRPr>
          </a:p>
          <a:p>
            <a:pPr marL="0" indent="0" algn="l">
              <a:buNone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🌈 </a:t>
            </a:r>
            <a:r>
              <a:rPr lang="en-US" b="1" i="0">
                <a:solidFill>
                  <a:srgbClr val="374151"/>
                </a:solidFill>
                <a:effectLst/>
                <a:latin typeface="Söhne"/>
              </a:rPr>
              <a:t>Four Agile Values Emerge as Guideposts</a:t>
            </a:r>
            <a:endParaRPr lang="en-US" b="0" i="0">
              <a:solidFill>
                <a:srgbClr val="374151"/>
              </a:solidFill>
              <a:effectLst/>
              <a:latin typeface="Söhne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💥 Unleash personal power: Build great teams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🔄 Rapid iteration: Faster, better, cheaper products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🤝 Make the customer &amp; AI part of the </a:t>
            </a:r>
            <a:r>
              <a:rPr lang="en-US">
                <a:solidFill>
                  <a:srgbClr val="374151"/>
                </a:solidFill>
                <a:latin typeface="Söhne"/>
              </a:rPr>
              <a:t>team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374151"/>
                </a:solidFill>
                <a:latin typeface="Söhne"/>
              </a:rPr>
              <a:t>🌪️ Universe is unpredictable: Adapt or perish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b="0" i="0">
              <a:solidFill>
                <a:srgbClr val="374151"/>
              </a:solidFill>
              <a:effectLst/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4029651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EC15-E06B-F910-B931-B34F995586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508874" y="1255417"/>
            <a:ext cx="6148362" cy="5610467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🌀 </a:t>
            </a:r>
            <a:r>
              <a:rPr lang="en-US" sz="2600" b="1" i="0" dirty="0">
                <a:solidFill>
                  <a:srgbClr val="374151"/>
                </a:solidFill>
                <a:effectLst/>
                <a:latin typeface="Söhne"/>
              </a:rPr>
              <a:t>Wolfram's Physics Project</a:t>
            </a:r>
            <a:endParaRPr lang="en-US" sz="2600" b="0" i="0" dirty="0">
              <a:solidFill>
                <a:srgbClr val="374151"/>
              </a:solidFill>
              <a:effectLst/>
              <a:latin typeface="Söhne"/>
            </a:endParaRPr>
          </a:p>
          <a:p>
            <a:pPr lvl="1"/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🎲 Computational irreducibility</a:t>
            </a:r>
          </a:p>
          <a:p>
            <a:pPr lvl="1"/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🤯 Universe = Unpredictable</a:t>
            </a:r>
          </a:p>
          <a:p>
            <a:r>
              <a:rPr lang="en-US" sz="2600" b="1" dirty="0">
                <a:solidFill>
                  <a:srgbClr val="374151"/>
                </a:solidFill>
                <a:latin typeface="Söhne"/>
              </a:rPr>
              <a:t>Wolfram simulated the universe</a:t>
            </a:r>
          </a:p>
          <a:p>
            <a:pPr lvl="1"/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The </a:t>
            </a:r>
            <a:r>
              <a:rPr lang="en-US" sz="2600" b="0" i="0" dirty="0" err="1">
                <a:solidFill>
                  <a:srgbClr val="374151"/>
                </a:solidFill>
                <a:effectLst/>
                <a:latin typeface="Söhne"/>
              </a:rPr>
              <a:t>ruliad</a:t>
            </a:r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 - simple rules operating on nodes in space generate complex phenomena</a:t>
            </a:r>
          </a:p>
          <a:p>
            <a:pPr lvl="1"/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Time measured as the change in connections between the nodes in space</a:t>
            </a:r>
          </a:p>
          <a:p>
            <a:r>
              <a:rPr lang="en-US" sz="2600" b="1" dirty="0">
                <a:solidFill>
                  <a:srgbClr val="374151"/>
                </a:solidFill>
                <a:latin typeface="Söhne"/>
              </a:rPr>
              <a:t>Predicting outcomes of a simulation requires infinite computing power</a:t>
            </a:r>
          </a:p>
          <a:p>
            <a:pPr lvl="1"/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Empirical process control is essential</a:t>
            </a:r>
          </a:p>
          <a:p>
            <a:pPr lvl="1"/>
            <a:r>
              <a:rPr lang="en-US" sz="2600" dirty="0">
                <a:solidFill>
                  <a:srgbClr val="374151"/>
                </a:solidFill>
                <a:latin typeface="Söhne"/>
              </a:rPr>
              <a:t>GANTT charts are always wrong and Agile is the solution</a:t>
            </a:r>
            <a:endParaRPr lang="en-US" sz="2600" b="0" i="0" dirty="0">
              <a:solidFill>
                <a:srgbClr val="374151"/>
              </a:solidFill>
              <a:effectLst/>
              <a:latin typeface="Söhne"/>
            </a:endParaRPr>
          </a:p>
          <a:p>
            <a:endParaRPr lang="en-US" b="1" dirty="0">
              <a:latin typeface="Söhne"/>
            </a:endParaRPr>
          </a:p>
          <a:p>
            <a:endParaRPr lang="en-US" i="0" dirty="0">
              <a:effectLst/>
              <a:latin typeface="Söhn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81B29-237C-BA22-53AD-DFBFE0AA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874" y="0"/>
            <a:ext cx="9955067" cy="1143001"/>
          </a:xfrm>
        </p:spPr>
        <p:txBody>
          <a:bodyPr>
            <a:normAutofit/>
          </a:bodyPr>
          <a:lstStyle/>
          <a:p>
            <a:r>
              <a:rPr lang="en-US" i="0">
                <a:solidFill>
                  <a:srgbClr val="C00000"/>
                </a:solidFill>
                <a:effectLst/>
                <a:latin typeface="+mj-lt"/>
              </a:rPr>
              <a:t>Wolfram’s Physics Project</a:t>
            </a:r>
            <a:br>
              <a:rPr lang="en-US" i="0">
                <a:solidFill>
                  <a:srgbClr val="C00000"/>
                </a:solidFill>
                <a:effectLst/>
                <a:latin typeface="+mj-lt"/>
              </a:rPr>
            </a:br>
            <a:r>
              <a:rPr lang="en-US" sz="2400" i="0">
                <a:solidFill>
                  <a:srgbClr val="7030A0"/>
                </a:solidFill>
                <a:effectLst/>
                <a:latin typeface="+mj-lt"/>
              </a:rPr>
              <a:t>The most important advancement in physics in recent decades</a:t>
            </a:r>
            <a:endParaRPr lang="en-US" sz="240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722B4DC-662A-11C4-8109-249B4CCCE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132" y="1491095"/>
            <a:ext cx="3875809" cy="387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538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EC15-E06B-F910-B931-B34F995586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374656" y="1143001"/>
            <a:ext cx="6148362" cy="5610467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sz="2600" b="0" i="0">
                <a:solidFill>
                  <a:srgbClr val="374151"/>
                </a:solidFill>
                <a:effectLst/>
                <a:latin typeface="Söhne"/>
              </a:rPr>
              <a:t>🔬 </a:t>
            </a:r>
            <a:r>
              <a:rPr lang="en-US" sz="2600" b="1" i="0">
                <a:solidFill>
                  <a:srgbClr val="374151"/>
                </a:solidFill>
                <a:effectLst/>
                <a:latin typeface="Söhne"/>
              </a:rPr>
              <a:t>Physics – applies to individuals, teams, and organizations</a:t>
            </a:r>
            <a:endParaRPr lang="en-US" sz="2600" b="0" i="0">
              <a:solidFill>
                <a:srgbClr val="374151"/>
              </a:solidFill>
              <a:effectLst/>
              <a:latin typeface="Söhne"/>
            </a:endParaRPr>
          </a:p>
          <a:p>
            <a:pPr lvl="1"/>
            <a:r>
              <a:rPr lang="en-US" sz="2600" b="0" i="0">
                <a:solidFill>
                  <a:srgbClr val="374151"/>
                </a:solidFill>
                <a:effectLst/>
                <a:latin typeface="Söhne"/>
              </a:rPr>
              <a:t>🚀 Force = Mass x Acceleration</a:t>
            </a:r>
          </a:p>
          <a:p>
            <a:pPr lvl="1"/>
            <a:r>
              <a:rPr lang="en-US" sz="2600" b="0" i="0">
                <a:solidFill>
                  <a:srgbClr val="374151"/>
                </a:solidFill>
                <a:effectLst/>
                <a:latin typeface="Söhne"/>
              </a:rPr>
              <a:t>🛠️ Work = Force x Distance</a:t>
            </a:r>
          </a:p>
          <a:p>
            <a:pPr lvl="1"/>
            <a:r>
              <a:rPr lang="en-US" sz="2600" b="0" i="0">
                <a:solidFill>
                  <a:srgbClr val="374151"/>
                </a:solidFill>
                <a:effectLst/>
                <a:latin typeface="Söhne"/>
              </a:rPr>
              <a:t>⏱️ Power = Work/Time</a:t>
            </a:r>
          </a:p>
          <a:p>
            <a:pPr lvl="1"/>
            <a:r>
              <a:rPr lang="en-US" sz="2600">
                <a:solidFill>
                  <a:srgbClr val="374151"/>
                </a:solidFill>
                <a:latin typeface="Söhne"/>
              </a:rPr>
              <a:t>🌌 Relativity &amp; Quantum Physics: They just show up!</a:t>
            </a:r>
            <a:endParaRPr lang="en-US" sz="2600" b="0" i="0">
              <a:solidFill>
                <a:srgbClr val="374151"/>
              </a:solidFill>
              <a:effectLst/>
              <a:latin typeface="Söhne"/>
            </a:endParaRPr>
          </a:p>
          <a:p>
            <a:r>
              <a:rPr lang="en-US" sz="2600" b="1">
                <a:solidFill>
                  <a:srgbClr val="374151"/>
                </a:solidFill>
                <a:latin typeface="Söhne"/>
              </a:rPr>
              <a:t>Twice the Work in Half the Time</a:t>
            </a:r>
          </a:p>
          <a:p>
            <a:pPr lvl="1"/>
            <a:r>
              <a:rPr lang="en-US" sz="2600" b="0" i="0">
                <a:solidFill>
                  <a:srgbClr val="374151"/>
                </a:solidFill>
                <a:effectLst/>
                <a:latin typeface="Söhne"/>
              </a:rPr>
              <a:t>Requires four times the Power</a:t>
            </a:r>
          </a:p>
          <a:p>
            <a:pPr lvl="1"/>
            <a:r>
              <a:rPr lang="en-US" sz="2600" b="0" i="0">
                <a:solidFill>
                  <a:srgbClr val="374151"/>
                </a:solidFill>
                <a:effectLst/>
                <a:latin typeface="Söhne"/>
              </a:rPr>
              <a:t>Personal Power is measurable</a:t>
            </a:r>
          </a:p>
          <a:p>
            <a:r>
              <a:rPr lang="en-US" sz="2600" b="1">
                <a:solidFill>
                  <a:srgbClr val="374151"/>
                </a:solidFill>
                <a:latin typeface="Söhne"/>
              </a:rPr>
              <a:t>Power Depends on Twice the Energy with Half the Stress</a:t>
            </a:r>
          </a:p>
          <a:p>
            <a:pPr lvl="1"/>
            <a:r>
              <a:rPr lang="en-US" sz="2600" b="0" i="0" err="1">
                <a:solidFill>
                  <a:srgbClr val="374151"/>
                </a:solidFill>
                <a:effectLst/>
                <a:latin typeface="Söhne"/>
              </a:rPr>
              <a:t>FirstBeat</a:t>
            </a:r>
            <a:r>
              <a:rPr lang="en-US" sz="2600" b="0" i="0">
                <a:solidFill>
                  <a:srgbClr val="374151"/>
                </a:solidFill>
                <a:effectLst/>
                <a:latin typeface="Söhne"/>
              </a:rPr>
              <a:t> analytics for Olympic teams</a:t>
            </a:r>
          </a:p>
          <a:p>
            <a:pPr lvl="1"/>
            <a:r>
              <a:rPr lang="en-US" sz="2600">
                <a:solidFill>
                  <a:srgbClr val="374151"/>
                </a:solidFill>
                <a:latin typeface="Söhne"/>
              </a:rPr>
              <a:t>Incorporated into the Garmin watch</a:t>
            </a:r>
            <a:endParaRPr lang="en-US" sz="2600" b="0" i="0">
              <a:solidFill>
                <a:srgbClr val="374151"/>
              </a:solidFill>
              <a:effectLst/>
              <a:latin typeface="Söhne"/>
            </a:endParaRPr>
          </a:p>
          <a:p>
            <a:endParaRPr lang="en-US" b="1">
              <a:latin typeface="Söhne"/>
            </a:endParaRPr>
          </a:p>
          <a:p>
            <a:endParaRPr lang="en-US" i="0">
              <a:effectLst/>
              <a:latin typeface="Söhn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81B29-237C-BA22-53AD-DFBFE0AA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874" y="0"/>
            <a:ext cx="9955067" cy="1143001"/>
          </a:xfrm>
        </p:spPr>
        <p:txBody>
          <a:bodyPr>
            <a:normAutofit/>
          </a:bodyPr>
          <a:lstStyle/>
          <a:p>
            <a:r>
              <a:rPr lang="en-US" i="0">
                <a:solidFill>
                  <a:srgbClr val="C00000"/>
                </a:solidFill>
                <a:effectLst/>
                <a:latin typeface="+mj-lt"/>
              </a:rPr>
              <a:t>Newton’s Laws, Relativity, and Quantum Mechanics</a:t>
            </a:r>
            <a:br>
              <a:rPr lang="en-US" i="0">
                <a:solidFill>
                  <a:srgbClr val="C00000"/>
                </a:solidFill>
                <a:effectLst/>
                <a:latin typeface="+mj-lt"/>
              </a:rPr>
            </a:br>
            <a:r>
              <a:rPr lang="en-US" sz="2400" i="0">
                <a:solidFill>
                  <a:srgbClr val="7030A0"/>
                </a:solidFill>
                <a:effectLst/>
                <a:latin typeface="+mj-lt"/>
              </a:rPr>
              <a:t>They all emerge from the </a:t>
            </a:r>
            <a:r>
              <a:rPr lang="en-US" sz="2400" i="0" err="1">
                <a:solidFill>
                  <a:srgbClr val="7030A0"/>
                </a:solidFill>
                <a:effectLst/>
                <a:latin typeface="+mj-lt"/>
              </a:rPr>
              <a:t>ruliad</a:t>
            </a:r>
            <a:endParaRPr lang="en-US" sz="240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252B1-87DA-BC65-588C-247A18565AF6}"/>
              </a:ext>
            </a:extLst>
          </p:cNvPr>
          <p:cNvSpPr txBox="1"/>
          <p:nvPr/>
        </p:nvSpPr>
        <p:spPr>
          <a:xfrm>
            <a:off x="7593446" y="5669459"/>
            <a:ext cx="3482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C00000"/>
                </a:solidFill>
              </a:rPr>
              <a:t>Better plan, fewer surprises, more innovation</a:t>
            </a:r>
          </a:p>
        </p:txBody>
      </p:sp>
      <p:pic>
        <p:nvPicPr>
          <p:cNvPr id="7" name="Picture 6" descr="A wrist watch with a screen showing stress&#10;&#10;Description automatically generated">
            <a:extLst>
              <a:ext uri="{FF2B5EF4-FFF2-40B4-BE49-F238E27FC236}">
                <a16:creationId xmlns:a16="http://schemas.microsoft.com/office/drawing/2014/main" id="{C4368E66-9DAD-087E-5E06-4378E8023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4594" y="1563128"/>
            <a:ext cx="3079748" cy="410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21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EC15-E06B-F910-B931-B34F9955862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09980" y="1269207"/>
            <a:ext cx="6869047" cy="5372099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🌱 </a:t>
            </a:r>
            <a:r>
              <a:rPr lang="en-US" sz="2600" b="1" i="0" dirty="0">
                <a:solidFill>
                  <a:srgbClr val="374151"/>
                </a:solidFill>
                <a:effectLst/>
                <a:latin typeface="Söhne"/>
              </a:rPr>
              <a:t>Evolution is Inspect and Adapt</a:t>
            </a:r>
            <a:endParaRPr lang="en-US" sz="2600" b="0" i="0" dirty="0">
              <a:solidFill>
                <a:srgbClr val="374151"/>
              </a:solidFill>
              <a:effectLst/>
              <a:latin typeface="Söhne"/>
            </a:endParaRPr>
          </a:p>
          <a:p>
            <a:pPr lvl="1"/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🎯 Predictive capability: Less surprise = More survival</a:t>
            </a:r>
          </a:p>
          <a:p>
            <a:pPr lvl="1"/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🧠 Friston's Free Energy: The secret sauce</a:t>
            </a:r>
          </a:p>
          <a:p>
            <a:r>
              <a:rPr lang="en-US" sz="2600" b="1" dirty="0">
                <a:solidFill>
                  <a:srgbClr val="374151"/>
                </a:solidFill>
                <a:latin typeface="Söhne"/>
              </a:rPr>
              <a:t>Failed Prediction Wastes Energy and Increases Stress</a:t>
            </a:r>
          </a:p>
          <a:p>
            <a:pPr lvl="1"/>
            <a:r>
              <a:rPr lang="en-US" sz="2600" dirty="0">
                <a:solidFill>
                  <a:srgbClr val="374151"/>
                </a:solidFill>
                <a:latin typeface="Söhne"/>
              </a:rPr>
              <a:t>Single most important pattern for </a:t>
            </a:r>
            <a:r>
              <a:rPr lang="en-US" sz="2600" dirty="0" err="1">
                <a:solidFill>
                  <a:srgbClr val="374151"/>
                </a:solidFill>
                <a:latin typeface="Söhne"/>
              </a:rPr>
              <a:t>hyperproductive</a:t>
            </a:r>
            <a:r>
              <a:rPr lang="en-US" sz="2600" dirty="0">
                <a:solidFill>
                  <a:srgbClr val="374151"/>
                </a:solidFill>
                <a:latin typeface="Söhne"/>
              </a:rPr>
              <a:t> teams - Teams That Finish Early Accelerate Faster</a:t>
            </a:r>
            <a:endParaRPr lang="en-US" sz="2600" b="0" i="0" dirty="0">
              <a:solidFill>
                <a:srgbClr val="374151"/>
              </a:solidFill>
              <a:effectLst/>
              <a:latin typeface="Söhne"/>
            </a:endParaRPr>
          </a:p>
          <a:p>
            <a:pPr lvl="1"/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Finishing early requires Sustainable Pace</a:t>
            </a:r>
          </a:p>
          <a:p>
            <a:pPr lvl="1"/>
            <a:r>
              <a:rPr lang="en-US" sz="2600" dirty="0">
                <a:solidFill>
                  <a:srgbClr val="374151"/>
                </a:solidFill>
                <a:latin typeface="Söhne"/>
              </a:rPr>
              <a:t>Sustainable pace minimizes the Bayesian surprise (cost of mental/emotional reset)</a:t>
            </a:r>
          </a:p>
          <a:p>
            <a:pPr lvl="1"/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This </a:t>
            </a:r>
            <a:r>
              <a:rPr lang="en-US" sz="2600" dirty="0">
                <a:solidFill>
                  <a:srgbClr val="374151"/>
                </a:solidFill>
                <a:latin typeface="Söhne"/>
              </a:rPr>
              <a:t>saves</a:t>
            </a:r>
            <a:r>
              <a:rPr lang="en-US" sz="2600" b="0" i="0" dirty="0">
                <a:solidFill>
                  <a:srgbClr val="374151"/>
                </a:solidFill>
                <a:effectLst/>
                <a:latin typeface="Söhne"/>
              </a:rPr>
              <a:t> energy for innovation which increases speed and quality of product</a:t>
            </a:r>
          </a:p>
          <a:p>
            <a:endParaRPr lang="en-US" b="1" dirty="0">
              <a:latin typeface="Söhne"/>
            </a:endParaRPr>
          </a:p>
          <a:p>
            <a:endParaRPr lang="en-US" i="0" dirty="0">
              <a:effectLst/>
              <a:latin typeface="Söhn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81B29-237C-BA22-53AD-DFBFE0AA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874" y="0"/>
            <a:ext cx="9955067" cy="114300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  <a:latin typeface="+mj-lt"/>
              </a:rPr>
              <a:t>Physics Drives Biological Evolution</a:t>
            </a:r>
            <a:br>
              <a:rPr lang="en-US" i="0" dirty="0">
                <a:solidFill>
                  <a:srgbClr val="C00000"/>
                </a:solidFill>
                <a:effectLst/>
                <a:latin typeface="+mj-lt"/>
              </a:rPr>
            </a:br>
            <a:r>
              <a:rPr lang="en-US" sz="2400" i="0" dirty="0">
                <a:solidFill>
                  <a:srgbClr val="7030A0"/>
                </a:solidFill>
                <a:effectLst/>
                <a:latin typeface="+mj-lt"/>
              </a:rPr>
              <a:t>The brain emerged as a prediction engine that tries to minimize surprise</a:t>
            </a:r>
            <a:endParaRPr lang="en-US" sz="2400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0A0CA043-D98A-6F22-7732-5EE0F94E958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6410" y="1143001"/>
            <a:ext cx="2612448" cy="2812256"/>
          </a:xfrm>
          <a:prstGeom prst="rect">
            <a:avLst/>
          </a:prstGeom>
          <a:effectLst>
            <a:outerShdw blurRad="50800" dist="101600" dir="2760000" algn="ctr" rotWithShape="0">
              <a:srgbClr val="000000">
                <a:alpha val="9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28D44B-FD50-07EA-6C96-947842AA91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9979" y="4280351"/>
            <a:ext cx="2265309" cy="184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9183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crumInc">
  <a:themeElements>
    <a:clrScheme name="Scrum Inc - 2020">
      <a:dk1>
        <a:srgbClr val="000000"/>
      </a:dk1>
      <a:lt1>
        <a:srgbClr val="FFFFFF"/>
      </a:lt1>
      <a:dk2>
        <a:srgbClr val="CC0000"/>
      </a:dk2>
      <a:lt2>
        <a:srgbClr val="E7E6E6"/>
      </a:lt2>
      <a:accent1>
        <a:srgbClr val="CC0000"/>
      </a:accent1>
      <a:accent2>
        <a:srgbClr val="666666"/>
      </a:accent2>
      <a:accent3>
        <a:srgbClr val="0088A3"/>
      </a:accent3>
      <a:accent4>
        <a:srgbClr val="FF9933"/>
      </a:accent4>
      <a:accent5>
        <a:srgbClr val="FFCC00"/>
      </a:accent5>
      <a:accent6>
        <a:srgbClr val="C7491B"/>
      </a:accent6>
      <a:hlink>
        <a:srgbClr val="CC0000"/>
      </a:hlink>
      <a:folHlink>
        <a:srgbClr val="CC0000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no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600" b="1" i="0" u="none" strike="noStrike" cap="none" spc="0" normalizeH="0" baseline="0" dirty="0" smtClean="0">
            <a:ln>
              <a:noFill/>
            </a:ln>
            <a:solidFill>
              <a:srgbClr val="000000"/>
            </a:solidFill>
            <a:effectLst/>
            <a:uFillTx/>
            <a:latin typeface="Open Sans" charset="0"/>
            <a:ea typeface="Open Sans" charset="0"/>
            <a:cs typeface="Open Sans" charset="0"/>
            <a:sym typeface="Helvetica Neue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FINAL SIPO deck (1)" id="{FB29A25D-8EF0-044F-863C-B69311A41EA6}" vid="{F3A484F3-36E8-CE40-8633-8BA79E4B1041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crumInc">
  <a:themeElements>
    <a:clrScheme name="Scrum Inc - 2020">
      <a:dk1>
        <a:srgbClr val="000000"/>
      </a:dk1>
      <a:lt1>
        <a:srgbClr val="FFFFFF"/>
      </a:lt1>
      <a:dk2>
        <a:srgbClr val="CC0000"/>
      </a:dk2>
      <a:lt2>
        <a:srgbClr val="E7E6E6"/>
      </a:lt2>
      <a:accent1>
        <a:srgbClr val="CC0000"/>
      </a:accent1>
      <a:accent2>
        <a:srgbClr val="666666"/>
      </a:accent2>
      <a:accent3>
        <a:srgbClr val="0088A3"/>
      </a:accent3>
      <a:accent4>
        <a:srgbClr val="FF9933"/>
      </a:accent4>
      <a:accent5>
        <a:srgbClr val="FFCC00"/>
      </a:accent5>
      <a:accent6>
        <a:srgbClr val="C7491B"/>
      </a:accent6>
      <a:hlink>
        <a:srgbClr val="CC0000"/>
      </a:hlink>
      <a:folHlink>
        <a:srgbClr val="CC0000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no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600" b="1" i="0" u="none" strike="noStrike" cap="none" spc="0" normalizeH="0" baseline="0" dirty="0" smtClean="0">
            <a:ln>
              <a:noFill/>
            </a:ln>
            <a:solidFill>
              <a:srgbClr val="000000"/>
            </a:solidFill>
            <a:effectLst/>
            <a:uFillTx/>
            <a:latin typeface="Open Sans" charset="0"/>
            <a:ea typeface="Open Sans" charset="0"/>
            <a:cs typeface="Open Sans" charset="0"/>
            <a:sym typeface="Helvetica Neue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FINAL SIPO deck (1)" id="{FB29A25D-8EF0-044F-863C-B69311A41EA6}" vid="{F3A484F3-36E8-CE40-8633-8BA79E4B1041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1940</Words>
  <Application>Microsoft Macintosh PowerPoint</Application>
  <PresentationFormat>Widescreen</PresentationFormat>
  <Paragraphs>225</Paragraphs>
  <Slides>20</Slides>
  <Notes>1</Notes>
  <HiddenSlides>3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Amazon Ember</vt:lpstr>
      <vt:lpstr>Arial</vt:lpstr>
      <vt:lpstr>Calibri</vt:lpstr>
      <vt:lpstr>Calibri Light</vt:lpstr>
      <vt:lpstr>Helvetica Light</vt:lpstr>
      <vt:lpstr>Helvetica Neue</vt:lpstr>
      <vt:lpstr>Helvetica Neue Light</vt:lpstr>
      <vt:lpstr>Helvetica Neue Medium</vt:lpstr>
      <vt:lpstr>Montserrat</vt:lpstr>
      <vt:lpstr>Open Sans</vt:lpstr>
      <vt:lpstr>Open Sans SemiBold</vt:lpstr>
      <vt:lpstr>Söhne</vt:lpstr>
      <vt:lpstr>Verdana</vt:lpstr>
      <vt:lpstr>Office Theme</vt:lpstr>
      <vt:lpstr>1_ScrumInc</vt:lpstr>
      <vt:lpstr>Custom Design</vt:lpstr>
      <vt:lpstr>ScrumInc</vt:lpstr>
      <vt:lpstr>PowerPoint Presentation</vt:lpstr>
      <vt:lpstr>Agile Manifesto Day 1 Snowbird, Utah, 11-13 Feb 2001</vt:lpstr>
      <vt:lpstr>Agile Manifesto Day 2 Snowbird, Utah, 11-13 Feb 2001</vt:lpstr>
      <vt:lpstr>Agile Manifesto Day 2-3 Snowbird, Utah, 11-13 Feb 2001</vt:lpstr>
      <vt:lpstr>First Principles in Scrum  leanpub.com/firstprinciplesinscrum </vt:lpstr>
      <vt:lpstr>Working From First Principles – Six Layers Responding to Change is the Way the Universe Works</vt:lpstr>
      <vt:lpstr>Wolfram’s Physics Project The most important advancement in physics in recent decades</vt:lpstr>
      <vt:lpstr>Newton’s Laws, Relativity, and Quantum Mechanics They all emerge from the ruliad</vt:lpstr>
      <vt:lpstr>Physics Drives Biological Evolution The brain emerged as a prediction engine that tries to minimize surprise</vt:lpstr>
      <vt:lpstr>Complex Adaptive Systems Cross-functional, autonomous teams collaborating to achieve a goal</vt:lpstr>
      <vt:lpstr>Autonomous Teams Emerge From Being Empowered Empowerment is done systematically by Agile Leaders</vt:lpstr>
      <vt:lpstr>Scrum: A Hyperproductive Pattern Language Based on Complex Adaptive Systems and Working at the Edge of Chaos</vt:lpstr>
      <vt:lpstr>Agile Emerged Out of Scrum and XP It is a generalized set of values and principles</vt:lpstr>
      <vt:lpstr>58% of Agile Teams Fail, 88% are Scrum Teams They are late, over budget, with unhappy customers</vt:lpstr>
      <vt:lpstr>Weaponizing Sustainable Pace – A Cautionary Tale How the misinterpretation of “Sustainable Pace” is sabotaging Agile teams</vt:lpstr>
      <vt:lpstr>The Intent of Agile Manifesto Sustainable Pace Principle 8: Agile processes promote sustainable development. The sponsors, developers, and users should be able to maintain a constant pace indefinitely.</vt:lpstr>
      <vt:lpstr>Using Sustainable Pace to Achieve Transcendence The first Scrum team was a transcendent team</vt:lpstr>
      <vt:lpstr>Neuroscience Accelerators Regulate Happiness and Productivity Agile leaders need to understand how individuals and interactions work</vt:lpstr>
      <vt:lpstr>Work Bottom Up From First Principles If you are not finishing early you will not accelerate faster!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Scrum Around the World</dc:title>
  <dc:creator>Alyssa Layden</dc:creator>
  <cp:lastModifiedBy>Jeff Sutherland</cp:lastModifiedBy>
  <cp:revision>3</cp:revision>
  <dcterms:created xsi:type="dcterms:W3CDTF">2019-12-02T17:43:12Z</dcterms:created>
  <dcterms:modified xsi:type="dcterms:W3CDTF">2023-11-20T23:30:06Z</dcterms:modified>
</cp:coreProperties>
</file>